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2" r:id="rId2"/>
    <p:sldId id="258" r:id="rId3"/>
    <p:sldId id="257" r:id="rId4"/>
    <p:sldId id="275" r:id="rId5"/>
    <p:sldId id="274" r:id="rId6"/>
    <p:sldId id="280" r:id="rId7"/>
    <p:sldId id="273" r:id="rId8"/>
    <p:sldId id="279" r:id="rId9"/>
    <p:sldId id="277" r:id="rId10"/>
    <p:sldId id="271" r:id="rId11"/>
    <p:sldId id="272" r:id="rId12"/>
    <p:sldId id="270" r:id="rId13"/>
    <p:sldId id="269" r:id="rId14"/>
    <p:sldId id="268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DFDA"/>
    <a:srgbClr val="FFFF43"/>
    <a:srgbClr val="FBD0B5"/>
    <a:srgbClr val="FF7171"/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BDAF3-FC59-4B86-B795-FA38FE35A102}" type="datetimeFigureOut">
              <a:rPr lang="uk-UA" smtClean="0"/>
              <a:t>29.05.2024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F1E9D-CF12-41BE-B87B-69F9A4320F9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649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E9562-2EFD-CB4A-8A83-430077CAB1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69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2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2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7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6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7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46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0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3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rgbClr val="FDE75E"/>
            </a:gs>
            <a:gs pos="0">
              <a:srgbClr val="FFFF43"/>
            </a:gs>
            <a:gs pos="74000">
              <a:srgbClr val="FBD0B5"/>
            </a:gs>
            <a:gs pos="100000">
              <a:srgbClr val="FBD0B5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EC5E0-AE0B-4137-9C28-D003B00C973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85C4E-B443-45B8-A7FB-AC716F9281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220330"/>
            <a:ext cx="9139555" cy="72497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5096502"/>
            <a:ext cx="9144000" cy="9168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26" y="-220330"/>
            <a:ext cx="142875" cy="10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9989" y="691271"/>
            <a:ext cx="6548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ResearchGate</a:t>
            </a:r>
            <a:endParaRPr lang="uk-UA" sz="60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uk-UA" sz="2000" dirty="0">
              <a:solidFill>
                <a:srgbClr val="7030A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0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доповідач</a:t>
            </a:r>
            <a:r>
              <a:rPr lang="en-US" sz="20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r>
              <a:rPr lang="uk-UA" sz="20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uk-UA" sz="2000" dirty="0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д.т.н</a:t>
            </a:r>
            <a:r>
              <a:rPr lang="uk-UA" sz="2000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., проф. П.О. Марущак</a:t>
            </a:r>
            <a:endParaRPr lang="en-US" sz="2000" dirty="0">
              <a:solidFill>
                <a:srgbClr val="7030A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62000" y="457200"/>
            <a:ext cx="0" cy="4620880"/>
          </a:xfrm>
          <a:prstGeom prst="line">
            <a:avLst/>
          </a:prstGeom>
          <a:ln w="15875">
            <a:solidFill>
              <a:schemeClr val="bg1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H="1">
            <a:off x="-141627" y="2650454"/>
            <a:ext cx="3636052" cy="1219201"/>
          </a:xfrm>
          <a:prstGeom prst="bentConnector3">
            <a:avLst>
              <a:gd name="adj1" fmla="val 53504"/>
            </a:avLst>
          </a:prstGeom>
          <a:ln w="12700">
            <a:solidFill>
              <a:schemeClr val="bg1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57302" y="2159016"/>
            <a:ext cx="761546" cy="104138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7250" y="3581401"/>
            <a:ext cx="951598" cy="1302585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304349" y="1025715"/>
            <a:ext cx="685800" cy="4516587"/>
            <a:chOff x="-190499" y="212223"/>
            <a:chExt cx="685800" cy="451658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190499" y="212223"/>
              <a:ext cx="685800" cy="93786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190499" y="1411496"/>
              <a:ext cx="685800" cy="93786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190499" y="2593550"/>
              <a:ext cx="685800" cy="93786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190499" y="3790950"/>
              <a:ext cx="685800" cy="937860"/>
            </a:xfrm>
            <a:prstGeom prst="rect">
              <a:avLst/>
            </a:prstGeom>
          </p:spPr>
        </p:pic>
      </p:grp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B49DCDE-DB95-44B8-A038-A2A8955729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400" y="131257"/>
            <a:ext cx="1412917" cy="142668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35" y="3886200"/>
            <a:ext cx="984502" cy="1942966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1C318A41-C893-4E23-BE43-A819AC268B18}"/>
              </a:ext>
            </a:extLst>
          </p:cNvPr>
          <p:cNvSpPr/>
          <p:nvPr/>
        </p:nvSpPr>
        <p:spPr>
          <a:xfrm>
            <a:off x="2598851" y="533817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https://www.researchgate.net/</a:t>
            </a:r>
            <a:endParaRPr lang="uk-UA" dirty="0"/>
          </a:p>
        </p:txBody>
      </p:sp>
      <p:pic>
        <p:nvPicPr>
          <p:cNvPr id="21" name="Picture 2" descr="ÐÐ°ÑÑÐ¸Ð½ÐºÐ¸ Ð¿Ð¾ Ð·Ð°Ð¿ÑÐ¾ÑÑ ÑÐµÑÐµÑÑ Ð³ÐµÐ¹Ñ">
            <a:extLst>
              <a:ext uri="{FF2B5EF4-FFF2-40B4-BE49-F238E27FC236}">
                <a16:creationId xmlns:a16="http://schemas.microsoft.com/office/drawing/2014/main" id="{1D3C1F87-57F8-4050-92A7-8F7938923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500" y="2476882"/>
            <a:ext cx="2328334" cy="232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54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xmlns:p14="http://schemas.microsoft.com/office/powerpoint/2010/main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45224"/>
            <a:ext cx="85808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Переглянути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статті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пов'язані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сферою </a:t>
            </a:r>
            <a:r>
              <a:rPr lang="ru-RU" sz="2000" dirty="0" err="1"/>
              <a:t>вашої</a:t>
            </a:r>
            <a:r>
              <a:rPr lang="ru-RU" sz="2000" dirty="0"/>
              <a:t> </a:t>
            </a:r>
            <a:r>
              <a:rPr lang="ru-RU" sz="2000" dirty="0" err="1"/>
              <a:t>спеціалізації</a:t>
            </a:r>
            <a:r>
              <a:rPr lang="ru-RU" sz="2000" dirty="0"/>
              <a:t>, </a:t>
            </a:r>
            <a:r>
              <a:rPr lang="ru-RU" sz="2000" dirty="0" err="1"/>
              <a:t>ви</a:t>
            </a:r>
            <a:r>
              <a:rPr lang="ru-RU" sz="2000" dirty="0"/>
              <a:t> можете на </a:t>
            </a:r>
            <a:r>
              <a:rPr lang="ru-RU" sz="2000" dirty="0" err="1"/>
              <a:t>сторінці</a:t>
            </a:r>
            <a:r>
              <a:rPr lang="ru-RU" sz="2000" dirty="0"/>
              <a:t> «</a:t>
            </a:r>
            <a:r>
              <a:rPr lang="en-US" sz="2000" dirty="0"/>
              <a:t>Publications» (</a:t>
            </a:r>
            <a:r>
              <a:rPr lang="ru-RU" sz="2000" dirty="0" err="1"/>
              <a:t>знаходиться</a:t>
            </a:r>
            <a:r>
              <a:rPr lang="ru-RU" sz="2000" dirty="0"/>
              <a:t> у </a:t>
            </a:r>
            <a:r>
              <a:rPr lang="ru-RU" sz="2000" dirty="0" err="1"/>
              <a:t>верхньому</a:t>
            </a:r>
            <a:r>
              <a:rPr lang="ru-RU" sz="2000" dirty="0"/>
              <a:t> головному меню). </a:t>
            </a:r>
            <a:r>
              <a:rPr lang="ru-RU" sz="2000" dirty="0" err="1"/>
              <a:t>Поруч</a:t>
            </a:r>
            <a:r>
              <a:rPr lang="ru-RU" sz="2000" dirty="0"/>
              <a:t> </a:t>
            </a:r>
            <a:r>
              <a:rPr lang="ru-RU" sz="2000" dirty="0" err="1"/>
              <a:t>ви</a:t>
            </a:r>
            <a:r>
              <a:rPr lang="ru-RU" sz="2000" dirty="0"/>
              <a:t> </a:t>
            </a:r>
            <a:r>
              <a:rPr lang="ru-RU" sz="2000" dirty="0" err="1"/>
              <a:t>знайдете</a:t>
            </a:r>
            <a:r>
              <a:rPr lang="ru-RU" sz="2000" dirty="0"/>
              <a:t> список </a:t>
            </a:r>
            <a:r>
              <a:rPr lang="ru-RU" sz="2000" dirty="0" err="1"/>
              <a:t>вакансій</a:t>
            </a:r>
            <a:r>
              <a:rPr lang="ru-RU" sz="2000" dirty="0"/>
              <a:t> і резюме, </a:t>
            </a:r>
            <a:r>
              <a:rPr lang="ru-RU" sz="2000" dirty="0" err="1"/>
              <a:t>обговорювані</a:t>
            </a:r>
            <a:r>
              <a:rPr lang="ru-RU" sz="2000" dirty="0"/>
              <a:t> </a:t>
            </a:r>
            <a:r>
              <a:rPr lang="ru-RU" sz="2000" dirty="0" err="1"/>
              <a:t>питання</a:t>
            </a:r>
            <a:r>
              <a:rPr lang="ru-RU" sz="2000" dirty="0"/>
              <a:t> в </a:t>
            </a:r>
            <a:r>
              <a:rPr lang="ru-RU" sz="2000" dirty="0" err="1"/>
              <a:t>світовому</a:t>
            </a:r>
            <a:r>
              <a:rPr lang="ru-RU" sz="2000" dirty="0"/>
              <a:t> </a:t>
            </a:r>
            <a:r>
              <a:rPr lang="ru-RU" sz="2000" dirty="0" err="1"/>
              <a:t>науковому</a:t>
            </a:r>
            <a:r>
              <a:rPr lang="ru-RU" sz="2000" dirty="0"/>
              <a:t> </a:t>
            </a:r>
            <a:r>
              <a:rPr lang="ru-RU" sz="2000" dirty="0" err="1"/>
              <a:t>співтоваристві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вихід</a:t>
            </a:r>
            <a:r>
              <a:rPr lang="ru-RU" sz="2000" dirty="0"/>
              <a:t> на </a:t>
            </a:r>
            <a:r>
              <a:rPr lang="ru-RU" sz="2000" dirty="0" err="1"/>
              <a:t>головну</a:t>
            </a:r>
            <a:r>
              <a:rPr lang="ru-RU" sz="2000" dirty="0"/>
              <a:t> </a:t>
            </a:r>
            <a:r>
              <a:rPr lang="ru-RU" sz="2000" dirty="0" err="1"/>
              <a:t>сторінку</a:t>
            </a:r>
            <a:r>
              <a:rPr lang="ru-RU" sz="2000" dirty="0"/>
              <a:t>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B50643D-3793-403E-BC5C-EB4353AD6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70" y="699283"/>
            <a:ext cx="8745907" cy="474594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64AB688-23D3-47EC-8633-F1C94454BF9C}"/>
              </a:ext>
            </a:extLst>
          </p:cNvPr>
          <p:cNvSpPr/>
          <p:nvPr/>
        </p:nvSpPr>
        <p:spPr>
          <a:xfrm>
            <a:off x="2928339" y="19017"/>
            <a:ext cx="3227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Профіль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69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qeustsandmess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14465"/>
            <a:ext cx="5743927" cy="94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76" y="1980029"/>
            <a:ext cx="76485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76" y="3967262"/>
            <a:ext cx="7648574" cy="105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4" y="5169449"/>
            <a:ext cx="7648574" cy="9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4">
            <a:extLst>
              <a:ext uri="{FF2B5EF4-FFF2-40B4-BE49-F238E27FC236}">
                <a16:creationId xmlns:a16="http://schemas.microsoft.com/office/drawing/2014/main" id="{5164BE74-A70D-472D-9A0B-4D27AB86E683}"/>
              </a:ext>
            </a:extLst>
          </p:cNvPr>
          <p:cNvSpPr/>
          <p:nvPr/>
        </p:nvSpPr>
        <p:spPr>
          <a:xfrm>
            <a:off x="906153" y="19017"/>
            <a:ext cx="7271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Обмін</a:t>
            </a: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інформацією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0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9D728BA-EB0C-4F10-ACCE-EE1A99529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58" y="1628800"/>
            <a:ext cx="8440283" cy="4749299"/>
          </a:xfrm>
          <a:prstGeom prst="rect">
            <a:avLst/>
          </a:prstGeom>
        </p:spPr>
      </p:pic>
      <p:sp>
        <p:nvSpPr>
          <p:cNvPr id="4" name="Прямоугольник 4">
            <a:extLst>
              <a:ext uri="{FF2B5EF4-FFF2-40B4-BE49-F238E27FC236}">
                <a16:creationId xmlns:a16="http://schemas.microsoft.com/office/drawing/2014/main" id="{34B1C8D6-E965-47FB-B97F-6A0CE4C708B3}"/>
              </a:ext>
            </a:extLst>
          </p:cNvPr>
          <p:cNvSpPr/>
          <p:nvPr/>
        </p:nvSpPr>
        <p:spPr>
          <a:xfrm>
            <a:off x="1442466" y="188640"/>
            <a:ext cx="5897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Сфери</a:t>
            </a: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інтересів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03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540" y="4730368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Вам буде </a:t>
            </a:r>
            <a:r>
              <a:rPr lang="ru-RU" sz="2000" dirty="0" err="1"/>
              <a:t>запропоновано</a:t>
            </a:r>
            <a:r>
              <a:rPr lang="ru-RU" sz="2000" dirty="0"/>
              <a:t>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способів</a:t>
            </a:r>
            <a:r>
              <a:rPr lang="ru-RU" sz="2000" dirty="0"/>
              <a:t> </a:t>
            </a:r>
            <a:r>
              <a:rPr lang="ru-RU" sz="2000" dirty="0" err="1"/>
              <a:t>додавання</a:t>
            </a:r>
            <a:r>
              <a:rPr lang="ru-RU" sz="2000" dirty="0"/>
              <a:t> </a:t>
            </a:r>
            <a:r>
              <a:rPr lang="ru-RU" sz="2000" dirty="0" err="1"/>
              <a:t>статті</a:t>
            </a:r>
            <a:r>
              <a:rPr lang="ru-RU" sz="2000" dirty="0"/>
              <a:t>: </a:t>
            </a:r>
            <a:r>
              <a:rPr lang="ru-RU" sz="2000" dirty="0" err="1"/>
              <a:t>вказати</a:t>
            </a:r>
            <a:r>
              <a:rPr lang="ru-RU" sz="2000" dirty="0"/>
              <a:t> </a:t>
            </a:r>
            <a:r>
              <a:rPr lang="ru-RU" sz="2000" dirty="0" err="1"/>
              <a:t>своє</a:t>
            </a:r>
            <a:r>
              <a:rPr lang="ru-RU" sz="2000" dirty="0"/>
              <a:t> авторство для </a:t>
            </a:r>
            <a:r>
              <a:rPr lang="ru-RU" sz="2000" dirty="0" err="1"/>
              <a:t>вже</a:t>
            </a:r>
            <a:r>
              <a:rPr lang="ru-RU" sz="2000" dirty="0"/>
              <a:t> </a:t>
            </a:r>
            <a:r>
              <a:rPr lang="ru-RU" sz="2000" dirty="0" err="1"/>
              <a:t>доданих</a:t>
            </a:r>
            <a:r>
              <a:rPr lang="ru-RU" sz="2000" dirty="0"/>
              <a:t> до </a:t>
            </a:r>
            <a:r>
              <a:rPr lang="ru-RU" sz="2000" dirty="0" err="1"/>
              <a:t>системи</a:t>
            </a:r>
            <a:r>
              <a:rPr lang="ru-RU" sz="2000" dirty="0"/>
              <a:t> статей вашими </a:t>
            </a:r>
            <a:r>
              <a:rPr lang="ru-RU" sz="2000" dirty="0" err="1"/>
              <a:t>співавторами</a:t>
            </a:r>
            <a:r>
              <a:rPr lang="ru-RU" sz="2000" dirty="0"/>
              <a:t>, </a:t>
            </a:r>
            <a:r>
              <a:rPr lang="ru-RU" sz="2000" dirty="0" err="1"/>
              <a:t>спробувати</a:t>
            </a:r>
            <a:r>
              <a:rPr lang="ru-RU" sz="2000" dirty="0"/>
              <a:t> </a:t>
            </a:r>
            <a:r>
              <a:rPr lang="ru-RU" sz="2000" dirty="0" err="1"/>
              <a:t>знайти</a:t>
            </a:r>
            <a:r>
              <a:rPr lang="ru-RU" sz="2000" dirty="0"/>
              <a:t>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статті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пошуку</a:t>
            </a:r>
            <a:r>
              <a:rPr lang="ru-RU" sz="2000" dirty="0"/>
              <a:t>, </a:t>
            </a:r>
            <a:r>
              <a:rPr lang="ru-RU" sz="2000" dirty="0" err="1"/>
              <a:t>скористатися</a:t>
            </a:r>
            <a:r>
              <a:rPr lang="ru-RU" sz="2000" dirty="0"/>
              <a:t> менеджером </a:t>
            </a:r>
            <a:r>
              <a:rPr lang="ru-RU" sz="2000" dirty="0" err="1"/>
              <a:t>посилань</a:t>
            </a:r>
            <a:r>
              <a:rPr lang="ru-RU" sz="2000" dirty="0"/>
              <a:t> (для </a:t>
            </a:r>
            <a:r>
              <a:rPr lang="ru-RU" sz="2000" dirty="0" err="1"/>
              <a:t>просунутих</a:t>
            </a:r>
            <a:r>
              <a:rPr lang="ru-RU" sz="2000" dirty="0"/>
              <a:t> </a:t>
            </a:r>
            <a:r>
              <a:rPr lang="ru-RU" sz="2000" dirty="0" err="1"/>
              <a:t>користувачів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потрібно</a:t>
            </a:r>
            <a:r>
              <a:rPr lang="ru-RU" sz="2000" dirty="0"/>
              <a:t> </a:t>
            </a:r>
            <a:r>
              <a:rPr lang="ru-RU" sz="2000" dirty="0" err="1"/>
              <a:t>вміти</a:t>
            </a:r>
            <a:r>
              <a:rPr lang="ru-RU" sz="2000" dirty="0"/>
              <a:t> </a:t>
            </a:r>
            <a:r>
              <a:rPr lang="ru-RU" sz="2000" dirty="0" err="1"/>
              <a:t>генерувати</a:t>
            </a:r>
            <a:r>
              <a:rPr lang="ru-RU" sz="2000" dirty="0"/>
              <a:t> *.</a:t>
            </a:r>
            <a:r>
              <a:rPr lang="ru-RU" sz="2000" dirty="0" err="1"/>
              <a:t>xml</a:t>
            </a:r>
            <a:r>
              <a:rPr lang="ru-RU" sz="2000" dirty="0"/>
              <a:t> </a:t>
            </a:r>
            <a:r>
              <a:rPr lang="ru-RU" sz="2000" dirty="0" err="1"/>
              <a:t>файли</a:t>
            </a:r>
            <a:r>
              <a:rPr lang="ru-RU" sz="2000" dirty="0"/>
              <a:t>)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додати</a:t>
            </a:r>
            <a:r>
              <a:rPr lang="ru-RU" sz="2000" dirty="0"/>
              <a:t> </a:t>
            </a:r>
            <a:r>
              <a:rPr lang="ru-RU" sz="2000" dirty="0" err="1"/>
              <a:t>статтю</a:t>
            </a:r>
            <a:r>
              <a:rPr lang="ru-RU" sz="2000" dirty="0"/>
              <a:t> </a:t>
            </a:r>
            <a:r>
              <a:rPr lang="ru-RU" sz="2000" dirty="0" err="1"/>
              <a:t>вручну</a:t>
            </a:r>
            <a:r>
              <a:rPr lang="ru-RU" sz="2000" dirty="0"/>
              <a:t>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5949371-89AD-4C04-A699-9D4ED2240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855994"/>
            <a:ext cx="7139768" cy="3874374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FAE4251-4EF5-445C-BE64-EB9259BB78F1}"/>
              </a:ext>
            </a:extLst>
          </p:cNvPr>
          <p:cNvSpPr/>
          <p:nvPr/>
        </p:nvSpPr>
        <p:spPr>
          <a:xfrm>
            <a:off x="480997" y="28983"/>
            <a:ext cx="788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Наповнення</a:t>
            </a: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профілю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7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777" y="116632"/>
            <a:ext cx="775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Вакансії</a:t>
            </a: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 і </a:t>
            </a:r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можливості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F391208-2FC1-475C-A153-44D1900E2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50" y="1196752"/>
            <a:ext cx="8685899" cy="496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86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6677" y="2967335"/>
            <a:ext cx="5581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Дякую</a:t>
            </a:r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 за </a:t>
            </a:r>
            <a:r>
              <a:rPr lang="ru-RU" sz="5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увагу</a:t>
            </a:r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F5042C8-7310-4F16-B382-F7BE4E192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38" y="908720"/>
            <a:ext cx="2471653" cy="196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0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792088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800" b="1" dirty="0">
              <a:solidFill>
                <a:srgbClr val="7030A0"/>
              </a:solidFill>
            </a:endParaRPr>
          </a:p>
          <a:p>
            <a:endParaRPr lang="ru-RU" sz="2800" dirty="0">
              <a:solidFill>
                <a:srgbClr val="7030A0"/>
              </a:solidFill>
            </a:endParaRPr>
          </a:p>
          <a:p>
            <a:endParaRPr lang="ru-RU" sz="2800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err="1">
                <a:solidFill>
                  <a:srgbClr val="7030A0"/>
                </a:solidFill>
                <a:latin typeface="Palatino Linotype" panose="02040502050505030304" pitchFamily="18" charset="0"/>
              </a:rPr>
              <a:t>ResearchGate</a:t>
            </a:r>
            <a:r>
              <a:rPr lang="en-US" sz="2800" dirty="0">
                <a:solidFill>
                  <a:srgbClr val="7030A0"/>
                </a:solidFill>
                <a:latin typeface="Palatino Linotype" panose="02040502050505030304" pitchFamily="18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Palatino Linotype" panose="02040502050505030304" pitchFamily="18" charset="0"/>
              </a:rPr>
              <a:t>– щ</a:t>
            </a:r>
            <a:r>
              <a:rPr lang="uk-UA" sz="2800" dirty="0">
                <a:solidFill>
                  <a:srgbClr val="7030A0"/>
                </a:solidFill>
                <a:latin typeface="Palatino Linotype" panose="02040502050505030304" pitchFamily="18" charset="0"/>
              </a:rPr>
              <a:t>о це?</a:t>
            </a:r>
            <a:r>
              <a:rPr lang="en-US" sz="2800" dirty="0">
                <a:solidFill>
                  <a:srgbClr val="7030A0"/>
                </a:solidFill>
                <a:latin typeface="Palatino Linotype" panose="02040502050505030304" pitchFamily="18" charset="0"/>
              </a:rPr>
              <a:t> </a:t>
            </a:r>
            <a:r>
              <a:rPr lang="uk-UA" sz="2800">
                <a:solidFill>
                  <a:srgbClr val="7030A0"/>
                </a:solidFill>
                <a:latin typeface="Palatino Linotype" panose="02040502050505030304" pitchFamily="18" charset="0"/>
              </a:rPr>
              <a:t> Для чого ?</a:t>
            </a:r>
            <a:endParaRPr lang="ru-RU" sz="2800" dirty="0">
              <a:solidFill>
                <a:srgbClr val="7030A0"/>
              </a:solidFill>
              <a:latin typeface="Palatino Linotype" panose="0204050205050503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800" dirty="0">
                <a:solidFill>
                  <a:srgbClr val="7030A0"/>
                </a:solidFill>
                <a:latin typeface="Palatino Linotype" panose="02040502050505030304" pitchFamily="18" charset="0"/>
              </a:rPr>
              <a:t>Чим може допомогти науковцям?</a:t>
            </a:r>
            <a:endParaRPr lang="ru-RU" sz="2800" dirty="0">
              <a:solidFill>
                <a:srgbClr val="7030A0"/>
              </a:solidFill>
              <a:latin typeface="Palatino Linotype" panose="0204050205050503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800" dirty="0">
                <a:solidFill>
                  <a:srgbClr val="7030A0"/>
                </a:solidFill>
                <a:latin typeface="Palatino Linotype" panose="02040502050505030304" pitchFamily="18" charset="0"/>
              </a:rPr>
              <a:t>Як користуватись?</a:t>
            </a:r>
            <a:endParaRPr lang="ru-RU" sz="2800" dirty="0">
              <a:solidFill>
                <a:srgbClr val="7030A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рямоугольник 3">
            <a:extLst>
              <a:ext uri="{FF2B5EF4-FFF2-40B4-BE49-F238E27FC236}">
                <a16:creationId xmlns:a16="http://schemas.microsoft.com/office/drawing/2014/main" id="{A3D74BB4-65D9-46B3-B3AD-63EE51A25882}"/>
              </a:ext>
            </a:extLst>
          </p:cNvPr>
          <p:cNvSpPr/>
          <p:nvPr/>
        </p:nvSpPr>
        <p:spPr>
          <a:xfrm>
            <a:off x="3693858" y="836712"/>
            <a:ext cx="1984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План</a:t>
            </a:r>
          </a:p>
        </p:txBody>
      </p:sp>
    </p:spTree>
    <p:extLst>
      <p:ext uri="{BB962C8B-B14F-4D97-AF65-F5344CB8AC3E}">
        <p14:creationId xmlns:p14="http://schemas.microsoft.com/office/powerpoint/2010/main" val="391207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174100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ResearchGate</a:t>
            </a:r>
            <a:r>
              <a:rPr lang="en-US" sz="2400" dirty="0"/>
              <a:t> (</a:t>
            </a:r>
            <a:r>
              <a:rPr lang="ru-RU" sz="2400" dirty="0" err="1"/>
              <a:t>дослідницька</a:t>
            </a:r>
            <a:r>
              <a:rPr lang="ru-RU" sz="2400" dirty="0"/>
              <a:t> брама) – </a:t>
            </a:r>
            <a:r>
              <a:rPr lang="ru-RU" sz="2400" dirty="0" err="1"/>
              <a:t>науковий</a:t>
            </a:r>
            <a:r>
              <a:rPr lang="ru-RU" sz="2400" dirty="0"/>
              <a:t> портал та </a:t>
            </a:r>
            <a:r>
              <a:rPr lang="ru-RU" sz="2400" dirty="0" err="1"/>
              <a:t>соціальна</a:t>
            </a:r>
            <a:r>
              <a:rPr lang="ru-RU" sz="2400" dirty="0"/>
              <a:t> мережа, </a:t>
            </a:r>
            <a:r>
              <a:rPr lang="ru-RU" sz="2400" dirty="0" err="1"/>
              <a:t>засіб</a:t>
            </a:r>
            <a:r>
              <a:rPr lang="ru-RU" sz="2400" dirty="0"/>
              <a:t> </a:t>
            </a:r>
            <a:r>
              <a:rPr lang="ru-RU" sz="2400" dirty="0" err="1"/>
              <a:t>співробітництва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вченими</a:t>
            </a:r>
            <a:r>
              <a:rPr lang="ru-RU" sz="2400" dirty="0"/>
              <a:t> з будь-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дисциплін</a:t>
            </a:r>
            <a:r>
              <a:rPr lang="ru-RU" sz="2400" dirty="0"/>
              <a:t>. </a:t>
            </a:r>
            <a:r>
              <a:rPr lang="en-US" sz="2400" dirty="0" err="1"/>
              <a:t>ResearchGate</a:t>
            </a:r>
            <a:r>
              <a:rPr lang="en-US" sz="2400" dirty="0"/>
              <a:t> </a:t>
            </a:r>
            <a:r>
              <a:rPr lang="ru-RU" sz="2400" dirty="0" err="1"/>
              <a:t>містить</a:t>
            </a:r>
            <a:r>
              <a:rPr lang="ru-RU" sz="2400" dirty="0"/>
              <a:t> веб-</a:t>
            </a:r>
            <a:r>
              <a:rPr lang="ru-RU" sz="2400" dirty="0" err="1"/>
              <a:t>застосунки</a:t>
            </a:r>
            <a:r>
              <a:rPr lang="ru-RU" sz="2400" dirty="0"/>
              <a:t>, </a:t>
            </a:r>
            <a:r>
              <a:rPr lang="ru-RU" sz="2400" dirty="0" err="1"/>
              <a:t>включаючи</a:t>
            </a:r>
            <a:r>
              <a:rPr lang="ru-RU" sz="2400" dirty="0"/>
              <a:t> </a:t>
            </a:r>
            <a:r>
              <a:rPr lang="ru-RU" sz="2400" dirty="0" err="1"/>
              <a:t>семантичний</a:t>
            </a:r>
            <a:r>
              <a:rPr lang="ru-RU" sz="2400" dirty="0"/>
              <a:t> </a:t>
            </a:r>
            <a:r>
              <a:rPr lang="ru-RU" sz="2400" dirty="0" err="1"/>
              <a:t>пошук</a:t>
            </a:r>
            <a:r>
              <a:rPr lang="ru-RU" sz="2400" dirty="0"/>
              <a:t> (</a:t>
            </a:r>
            <a:r>
              <a:rPr lang="ru-RU" sz="2400" dirty="0" err="1"/>
              <a:t>пошук</a:t>
            </a:r>
            <a:r>
              <a:rPr lang="ru-RU" sz="2400" dirty="0"/>
              <a:t> по резюме), </a:t>
            </a:r>
            <a:r>
              <a:rPr lang="ru-RU" sz="2400" dirty="0" err="1"/>
              <a:t>обмін</a:t>
            </a:r>
            <a:r>
              <a:rPr lang="ru-RU" sz="2400" dirty="0"/>
              <a:t> файлами, </a:t>
            </a:r>
            <a:r>
              <a:rPr lang="ru-RU" sz="2400" dirty="0" err="1"/>
              <a:t>спільне</a:t>
            </a:r>
            <a:r>
              <a:rPr lang="ru-RU" sz="2400" dirty="0"/>
              <a:t> </a:t>
            </a:r>
            <a:r>
              <a:rPr lang="ru-RU" sz="2400" dirty="0" err="1"/>
              <a:t>користування</a:t>
            </a:r>
            <a:r>
              <a:rPr lang="ru-RU" sz="2400" dirty="0"/>
              <a:t> базою </a:t>
            </a:r>
            <a:r>
              <a:rPr lang="ru-RU" sz="2400" dirty="0" err="1"/>
              <a:t>публікацій</a:t>
            </a:r>
            <a:r>
              <a:rPr lang="ru-RU" sz="2400" dirty="0"/>
              <a:t>, </a:t>
            </a:r>
            <a:r>
              <a:rPr lang="ru-RU" sz="2400" dirty="0" err="1"/>
              <a:t>форуми</a:t>
            </a:r>
            <a:r>
              <a:rPr lang="ru-RU" sz="2400" dirty="0"/>
              <a:t>, </a:t>
            </a:r>
            <a:r>
              <a:rPr lang="ru-RU" sz="2400" dirty="0" err="1"/>
              <a:t>методологічні</a:t>
            </a:r>
            <a:r>
              <a:rPr lang="ru-RU" sz="2400" dirty="0"/>
              <a:t> </a:t>
            </a:r>
            <a:r>
              <a:rPr lang="ru-RU" sz="2400" dirty="0" err="1"/>
              <a:t>дискусії</a:t>
            </a:r>
            <a:r>
              <a:rPr lang="ru-RU" sz="2400" dirty="0"/>
              <a:t>,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 Члени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створювати</a:t>
            </a:r>
            <a:r>
              <a:rPr lang="ru-RU" sz="2400" dirty="0"/>
              <a:t> </a:t>
            </a:r>
            <a:r>
              <a:rPr lang="ru-RU" sz="2400" dirty="0" err="1"/>
              <a:t>свій</a:t>
            </a:r>
            <a:r>
              <a:rPr lang="ru-RU" sz="2400" dirty="0"/>
              <a:t> </a:t>
            </a:r>
            <a:r>
              <a:rPr lang="ru-RU" sz="2400" dirty="0" err="1"/>
              <a:t>персональний</a:t>
            </a:r>
            <a:r>
              <a:rPr lang="ru-RU" sz="2400" dirty="0"/>
              <a:t> блог у межах </a:t>
            </a:r>
            <a:r>
              <a:rPr lang="ru-RU" sz="2400" dirty="0" err="1"/>
              <a:t>мережі</a:t>
            </a:r>
            <a:r>
              <a:rPr lang="ru-RU" sz="2400" dirty="0"/>
              <a:t>.</a:t>
            </a:r>
          </a:p>
        </p:txBody>
      </p:sp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107" y="4437112"/>
            <a:ext cx="5503333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3">
            <a:extLst>
              <a:ext uri="{FF2B5EF4-FFF2-40B4-BE49-F238E27FC236}">
                <a16:creationId xmlns:a16="http://schemas.microsoft.com/office/drawing/2014/main" id="{5A09D1C7-E748-400A-9551-E95A6C549D7B}"/>
              </a:ext>
            </a:extLst>
          </p:cNvPr>
          <p:cNvSpPr/>
          <p:nvPr/>
        </p:nvSpPr>
        <p:spPr>
          <a:xfrm>
            <a:off x="612927" y="142758"/>
            <a:ext cx="7390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Дослідницька</a:t>
            </a:r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 брама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303EDE0-86F3-4BCA-B26F-DCCA1D8DD1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4437111"/>
            <a:ext cx="2153840" cy="171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0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95593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400" dirty="0"/>
          </a:p>
          <a:p>
            <a:pPr algn="just"/>
            <a:endParaRPr lang="uk-UA" sz="2400" dirty="0"/>
          </a:p>
          <a:p>
            <a:pPr algn="just"/>
            <a:r>
              <a:rPr lang="en-US" sz="2400" dirty="0"/>
              <a:t>ResearchGate </a:t>
            </a:r>
            <a:r>
              <a:rPr lang="ru-RU" sz="2400" dirty="0" err="1"/>
              <a:t>зібрала</a:t>
            </a:r>
            <a:r>
              <a:rPr lang="ru-RU" sz="2400" dirty="0"/>
              <a:t>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ніж</a:t>
            </a:r>
            <a:r>
              <a:rPr lang="ru-RU" sz="2400" dirty="0"/>
              <a:t> </a:t>
            </a:r>
            <a:r>
              <a:rPr lang="en-US" sz="2400" dirty="0"/>
              <a:t>25</a:t>
            </a:r>
            <a:r>
              <a:rPr lang="ru-RU" sz="2400" dirty="0"/>
              <a:t>,</a:t>
            </a:r>
            <a:r>
              <a:rPr lang="en-US" sz="2400" dirty="0"/>
              <a:t>0</a:t>
            </a:r>
            <a:r>
              <a:rPr lang="ru-RU" sz="2400" dirty="0"/>
              <a:t>00,000 </a:t>
            </a:r>
            <a:r>
              <a:rPr lang="ru-RU" sz="2400" dirty="0" err="1"/>
              <a:t>науковців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en-US" sz="2400" dirty="0"/>
              <a:t>200 </a:t>
            </a:r>
            <a:r>
              <a:rPr lang="ru-RU" sz="2400" dirty="0" err="1"/>
              <a:t>країн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en-US" sz="2400" dirty="0"/>
              <a:t>,</a:t>
            </a:r>
            <a:r>
              <a:rPr lang="ru-RU" sz="2400" dirty="0"/>
              <a:t> </a:t>
            </a:r>
            <a:r>
              <a:rPr lang="en-US" sz="2400" dirty="0"/>
              <a:t>c</a:t>
            </a:r>
            <a:r>
              <a:rPr lang="ru-RU" sz="2400" dirty="0" err="1"/>
              <a:t>таном</a:t>
            </a:r>
            <a:r>
              <a:rPr lang="ru-RU" sz="2400" dirty="0"/>
              <a:t> на 20</a:t>
            </a:r>
            <a:r>
              <a:rPr lang="en-US" sz="2400" dirty="0"/>
              <a:t>24</a:t>
            </a:r>
            <a:r>
              <a:rPr lang="ru-RU" sz="2400" dirty="0"/>
              <a:t> </a:t>
            </a:r>
            <a:r>
              <a:rPr lang="ru-RU" sz="2400" dirty="0" err="1"/>
              <a:t>рік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, </a:t>
            </a:r>
            <a:r>
              <a:rPr lang="en-US" sz="2400" dirty="0" err="1"/>
              <a:t>ResearchGate</a:t>
            </a:r>
            <a:r>
              <a:rPr lang="en-US" sz="2400" dirty="0"/>
              <a:t> </a:t>
            </a:r>
            <a:r>
              <a:rPr lang="ru-RU" sz="2400" dirty="0" err="1"/>
              <a:t>розвинув</a:t>
            </a:r>
            <a:r>
              <a:rPr lang="ru-RU" sz="2400" dirty="0"/>
              <a:t> </a:t>
            </a:r>
            <a:r>
              <a:rPr lang="ru-RU" sz="2400" dirty="0" err="1"/>
              <a:t>семантичний</a:t>
            </a:r>
            <a:r>
              <a:rPr lang="ru-RU" sz="2400" dirty="0"/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пошуковий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механізм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здійснює</a:t>
            </a:r>
            <a:r>
              <a:rPr lang="ru-RU" sz="2400" dirty="0"/>
              <a:t> </a:t>
            </a:r>
            <a:r>
              <a:rPr lang="ru-RU" sz="2400" dirty="0" err="1"/>
              <a:t>пошук</a:t>
            </a:r>
            <a:r>
              <a:rPr lang="ru-RU" sz="2400" dirty="0"/>
              <a:t> по </a:t>
            </a:r>
            <a:r>
              <a:rPr lang="ru-RU" sz="2400" dirty="0" err="1"/>
              <a:t>внутрішніх</a:t>
            </a:r>
            <a:r>
              <a:rPr lang="ru-RU" sz="2400" dirty="0"/>
              <a:t> ресурсах і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зовнішніх</a:t>
            </a:r>
            <a:r>
              <a:rPr lang="ru-RU" sz="2400" dirty="0"/>
              <a:t> базах </a:t>
            </a:r>
            <a:r>
              <a:rPr lang="ru-RU" sz="2400" dirty="0" err="1"/>
              <a:t>даних</a:t>
            </a:r>
            <a:r>
              <a:rPr lang="ru-RU" sz="2400" dirty="0"/>
              <a:t>, таких як </a:t>
            </a:r>
            <a:r>
              <a:rPr lang="en-US" sz="2400" dirty="0"/>
              <a:t>PubMed, </a:t>
            </a:r>
            <a:r>
              <a:rPr lang="en-US" sz="2400" dirty="0" err="1"/>
              <a:t>CiteSeer</a:t>
            </a:r>
            <a:r>
              <a:rPr lang="en-US" sz="2400" dirty="0"/>
              <a:t>, </a:t>
            </a:r>
            <a:r>
              <a:rPr lang="en-US" sz="2400" dirty="0" err="1"/>
              <a:t>arXiv</a:t>
            </a:r>
            <a:r>
              <a:rPr lang="en-US" sz="2400" dirty="0"/>
              <a:t>, </a:t>
            </a:r>
            <a:r>
              <a:rPr lang="ru-RU" sz="2400" dirty="0" err="1"/>
              <a:t>Бібліотеку</a:t>
            </a:r>
            <a:r>
              <a:rPr lang="ru-RU" sz="2400" dirty="0"/>
              <a:t> </a:t>
            </a:r>
            <a:r>
              <a:rPr lang="en-US" sz="2400" dirty="0"/>
              <a:t>NASA </a:t>
            </a:r>
            <a:r>
              <a:rPr lang="ru-RU" sz="2400" dirty="0" err="1"/>
              <a:t>тощо</a:t>
            </a:r>
            <a:r>
              <a:rPr lang="ru-RU" sz="2400" dirty="0"/>
              <a:t>, для </a:t>
            </a:r>
            <a:r>
              <a:rPr lang="ru-RU" sz="2400" dirty="0" err="1"/>
              <a:t>знаходження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статей. </a:t>
            </a:r>
            <a:r>
              <a:rPr lang="ru-RU" sz="2400" dirty="0" err="1"/>
              <a:t>Розроблено</a:t>
            </a:r>
            <a:r>
              <a:rPr lang="ru-RU" sz="2400" dirty="0"/>
              <a:t> </a:t>
            </a:r>
            <a:r>
              <a:rPr lang="ru-RU" sz="2400" dirty="0" err="1"/>
              <a:t>пошуковий</a:t>
            </a:r>
            <a:r>
              <a:rPr lang="ru-RU" sz="2400" dirty="0"/>
              <a:t> </a:t>
            </a:r>
            <a:r>
              <a:rPr lang="ru-RU" sz="2400" dirty="0" err="1"/>
              <a:t>механізм</a:t>
            </a:r>
            <a:r>
              <a:rPr lang="ru-RU" sz="2400" dirty="0"/>
              <a:t> для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більшої</a:t>
            </a:r>
            <a:r>
              <a:rPr lang="ru-RU" sz="2400" dirty="0"/>
              <a:t> </a:t>
            </a:r>
            <a:r>
              <a:rPr lang="ru-RU" sz="2400" dirty="0" err="1"/>
              <a:t>кількості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ніж</a:t>
            </a:r>
            <a:r>
              <a:rPr lang="ru-RU" sz="2400" dirty="0"/>
              <a:t> в </a:t>
            </a:r>
            <a:r>
              <a:rPr lang="ru-RU" sz="2400" dirty="0" err="1"/>
              <a:t>стандартних</a:t>
            </a:r>
            <a:r>
              <a:rPr lang="ru-RU" sz="2400" dirty="0"/>
              <a:t> </a:t>
            </a:r>
            <a:r>
              <a:rPr lang="ru-RU" sz="2400" dirty="0" err="1"/>
              <a:t>пошуках</a:t>
            </a:r>
            <a:r>
              <a:rPr lang="ru-RU" sz="2400" dirty="0"/>
              <a:t> за </a:t>
            </a:r>
            <a:r>
              <a:rPr lang="ru-RU" sz="2400" dirty="0" err="1"/>
              <a:t>ключовими</a:t>
            </a:r>
            <a:r>
              <a:rPr lang="ru-RU" sz="2400" dirty="0"/>
              <a:t> словами, </a:t>
            </a:r>
            <a:r>
              <a:rPr lang="ru-RU" sz="2400" dirty="0" err="1"/>
              <a:t>який</a:t>
            </a:r>
            <a:r>
              <a:rPr lang="ru-RU" sz="2400" dirty="0"/>
              <a:t> дозволить </a:t>
            </a:r>
            <a:r>
              <a:rPr lang="ru-RU" sz="2400" dirty="0" err="1"/>
              <a:t>аналізувати</a:t>
            </a:r>
            <a:r>
              <a:rPr lang="ru-RU" sz="2400" dirty="0"/>
              <a:t> </a:t>
            </a:r>
            <a:r>
              <a:rPr lang="ru-RU" sz="2400" dirty="0" err="1"/>
              <a:t>повністю</a:t>
            </a:r>
            <a:r>
              <a:rPr lang="ru-RU" sz="2400" dirty="0"/>
              <a:t> резюме статей.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ідея</a:t>
            </a:r>
            <a:r>
              <a:rPr lang="ru-RU" sz="2400" dirty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в тому,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більша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термінів</a:t>
            </a:r>
            <a:r>
              <a:rPr lang="ru-RU" sz="2400" dirty="0"/>
              <a:t> дозволить </a:t>
            </a:r>
            <a:r>
              <a:rPr lang="ru-RU" sz="2400" dirty="0" err="1"/>
              <a:t>отримувати</a:t>
            </a:r>
            <a:r>
              <a:rPr lang="ru-RU" sz="2400" dirty="0"/>
              <a:t> </a:t>
            </a:r>
            <a:r>
              <a:rPr lang="ru-RU" sz="2400" dirty="0" err="1"/>
              <a:t>точніші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739505-E60B-4743-8286-564EF04150FF}"/>
              </a:ext>
            </a:extLst>
          </p:cNvPr>
          <p:cNvSpPr/>
          <p:nvPr/>
        </p:nvSpPr>
        <p:spPr>
          <a:xfrm>
            <a:off x="2683675" y="233928"/>
            <a:ext cx="3429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Переваги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6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56357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Такий</a:t>
            </a:r>
            <a:r>
              <a:rPr lang="ru-RU" sz="2400" dirty="0"/>
              <a:t> же тип </a:t>
            </a:r>
            <a:r>
              <a:rPr lang="ru-RU" sz="2400" dirty="0" err="1"/>
              <a:t>семантичної</a:t>
            </a:r>
            <a:r>
              <a:rPr lang="ru-RU" sz="2400" dirty="0"/>
              <a:t> </a:t>
            </a:r>
            <a:r>
              <a:rPr lang="ru-RU" sz="2400" dirty="0" err="1"/>
              <a:t>відповідності</a:t>
            </a:r>
            <a:r>
              <a:rPr lang="ru-RU" sz="2400" dirty="0"/>
              <a:t> </a:t>
            </a:r>
            <a:r>
              <a:rPr lang="ru-RU" sz="2400" dirty="0" err="1"/>
              <a:t>використовується</a:t>
            </a:r>
            <a:r>
              <a:rPr lang="ru-RU" sz="2400" dirty="0"/>
              <a:t> платформою </a:t>
            </a:r>
            <a:r>
              <a:rPr lang="ru-RU" sz="2400" dirty="0" err="1"/>
              <a:t>також</a:t>
            </a:r>
            <a:r>
              <a:rPr lang="ru-RU" sz="2400" dirty="0"/>
              <a:t> і для </a:t>
            </a:r>
            <a:r>
              <a:rPr lang="ru-RU" sz="2400" dirty="0" err="1"/>
              <a:t>налагодження</a:t>
            </a:r>
            <a:r>
              <a:rPr lang="ru-RU" sz="2400" dirty="0"/>
              <a:t> </a:t>
            </a:r>
            <a:r>
              <a:rPr lang="ru-RU" sz="2400" dirty="0" err="1"/>
              <a:t>контактів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членами </a:t>
            </a:r>
            <a:r>
              <a:rPr lang="ru-RU" sz="2400" dirty="0" err="1"/>
              <a:t>мережі</a:t>
            </a:r>
            <a:r>
              <a:rPr lang="ru-RU" sz="2400" dirty="0"/>
              <a:t>. Шляхом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, </a:t>
            </a:r>
            <a:r>
              <a:rPr lang="ru-RU" sz="2400" dirty="0" err="1"/>
              <a:t>наданої</a:t>
            </a:r>
            <a:r>
              <a:rPr lang="ru-RU" sz="2400" dirty="0"/>
              <a:t> </a:t>
            </a:r>
            <a:r>
              <a:rPr lang="ru-RU" sz="2400" dirty="0" err="1"/>
              <a:t>користувачем</a:t>
            </a:r>
            <a:r>
              <a:rPr lang="ru-RU" sz="2400" dirty="0"/>
              <a:t> на </a:t>
            </a:r>
            <a:r>
              <a:rPr lang="ru-RU" sz="2400" dirty="0" err="1"/>
              <a:t>його</a:t>
            </a:r>
            <a:r>
              <a:rPr lang="ru-RU" sz="2400" dirty="0"/>
              <a:t> (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) </a:t>
            </a:r>
            <a:r>
              <a:rPr lang="ru-RU" sz="2400" dirty="0" err="1"/>
              <a:t>профайлі</a:t>
            </a:r>
            <a:r>
              <a:rPr lang="ru-RU" sz="2400" dirty="0"/>
              <a:t>, платформа </a:t>
            </a:r>
            <a:r>
              <a:rPr lang="ru-RU" sz="2400" dirty="0" err="1"/>
              <a:t>пропонуватиме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,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членів</a:t>
            </a:r>
            <a:r>
              <a:rPr lang="ru-RU" sz="2400" dirty="0"/>
              <a:t> </a:t>
            </a:r>
            <a:r>
              <a:rPr lang="ru-RU" sz="2400" dirty="0" err="1"/>
              <a:t>мережі</a:t>
            </a:r>
            <a:r>
              <a:rPr lang="ru-RU" sz="2400" dirty="0"/>
              <a:t> та </a:t>
            </a:r>
            <a:r>
              <a:rPr lang="ru-RU" sz="2400" dirty="0" err="1"/>
              <a:t>літературу</a:t>
            </a:r>
            <a:r>
              <a:rPr lang="ru-RU" sz="2400" dirty="0"/>
              <a:t> </a:t>
            </a: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можливими</a:t>
            </a:r>
            <a:r>
              <a:rPr lang="ru-RU" sz="2400" dirty="0"/>
              <a:t> </a:t>
            </a:r>
            <a:r>
              <a:rPr lang="ru-RU" sz="2400" dirty="0" err="1"/>
              <a:t>науковими</a:t>
            </a:r>
            <a:r>
              <a:rPr lang="ru-RU" sz="2400" dirty="0"/>
              <a:t> </a:t>
            </a:r>
            <a:r>
              <a:rPr lang="ru-RU" sz="2400" dirty="0" err="1"/>
              <a:t>інтересами</a:t>
            </a:r>
            <a:r>
              <a:rPr lang="ru-RU" sz="2400" dirty="0"/>
              <a:t> </a:t>
            </a:r>
            <a:r>
              <a:rPr lang="ru-RU" sz="2400" dirty="0" err="1"/>
              <a:t>користувача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 err="1"/>
              <a:t>Загалом</a:t>
            </a:r>
            <a:r>
              <a:rPr lang="ru-RU" sz="2400" dirty="0"/>
              <a:t> в межах </a:t>
            </a:r>
            <a:r>
              <a:rPr lang="en-US" sz="2400" dirty="0" err="1"/>
              <a:t>ResearchGate</a:t>
            </a:r>
            <a:r>
              <a:rPr lang="en-US" sz="2400" dirty="0"/>
              <a:t> </a:t>
            </a:r>
            <a:r>
              <a:rPr lang="ru-RU" sz="2400" dirty="0"/>
              <a:t>створено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ніж</a:t>
            </a:r>
            <a:r>
              <a:rPr lang="ru-RU" sz="2400" dirty="0"/>
              <a:t> 1100 </a:t>
            </a:r>
            <a:r>
              <a:rPr lang="ru-RU" sz="2400" dirty="0" err="1"/>
              <a:t>груп</a:t>
            </a:r>
            <a:r>
              <a:rPr lang="ru-RU" sz="2400" dirty="0"/>
              <a:t>. Вони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i="1" dirty="0" err="1">
                <a:solidFill>
                  <a:srgbClr val="0070C0"/>
                </a:solidFill>
              </a:rPr>
              <a:t>відкритими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для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користувачів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створюватися</a:t>
            </a:r>
            <a:r>
              <a:rPr lang="ru-RU" sz="2400" dirty="0"/>
              <a:t> як </a:t>
            </a:r>
            <a:r>
              <a:rPr lang="ru-RU" sz="2400" i="1" dirty="0" err="1">
                <a:solidFill>
                  <a:srgbClr val="0070C0"/>
                </a:solidFill>
              </a:rPr>
              <a:t>приватні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/>
              <a:t>групи</a:t>
            </a:r>
            <a:r>
              <a:rPr lang="ru-RU" sz="2400" dirty="0"/>
              <a:t>; </a:t>
            </a:r>
            <a:r>
              <a:rPr lang="ru-RU" sz="2400" dirty="0" err="1"/>
              <a:t>кожен</a:t>
            </a:r>
            <a:r>
              <a:rPr lang="ru-RU" sz="2400" dirty="0"/>
              <a:t> член </a:t>
            </a:r>
            <a:r>
              <a:rPr lang="ru-RU" sz="2400" dirty="0" err="1"/>
              <a:t>мережі</a:t>
            </a:r>
            <a:r>
              <a:rPr lang="ru-RU" sz="2400" dirty="0"/>
              <a:t> у будь-</a:t>
            </a:r>
            <a:r>
              <a:rPr lang="ru-RU" sz="2400" dirty="0" err="1"/>
              <a:t>який</a:t>
            </a:r>
            <a:r>
              <a:rPr lang="ru-RU" sz="2400" dirty="0"/>
              <a:t> час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створити</a:t>
            </a:r>
            <a:r>
              <a:rPr lang="ru-RU" sz="2400" dirty="0"/>
              <a:t> </a:t>
            </a:r>
            <a:r>
              <a:rPr lang="ru-RU" sz="2400" dirty="0" err="1"/>
              <a:t>нову</a:t>
            </a:r>
            <a:r>
              <a:rPr lang="ru-RU" sz="2400" dirty="0"/>
              <a:t> </a:t>
            </a:r>
            <a:r>
              <a:rPr lang="ru-RU" sz="2400" dirty="0" err="1"/>
              <a:t>групу</a:t>
            </a:r>
            <a:r>
              <a:rPr lang="ru-RU" sz="2400" dirty="0"/>
              <a:t>. </a:t>
            </a:r>
            <a:r>
              <a:rPr lang="ru-RU" sz="2400" dirty="0" err="1"/>
              <a:t>Кожна</a:t>
            </a:r>
            <a:r>
              <a:rPr lang="ru-RU" sz="2400" dirty="0"/>
              <a:t> </a:t>
            </a:r>
            <a:r>
              <a:rPr lang="ru-RU" sz="2400" dirty="0" err="1"/>
              <a:t>група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програмні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співробітництва</a:t>
            </a:r>
            <a:r>
              <a:rPr lang="ru-RU" sz="2400" dirty="0"/>
              <a:t>;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засіб</a:t>
            </a:r>
            <a:r>
              <a:rPr lang="ru-RU" sz="2400" dirty="0"/>
              <a:t> </a:t>
            </a:r>
            <a:r>
              <a:rPr lang="ru-RU" sz="2400" dirty="0" err="1"/>
              <a:t>обміну</a:t>
            </a:r>
            <a:r>
              <a:rPr lang="ru-RU" sz="2400" dirty="0"/>
              <a:t> файлами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користувачам</a:t>
            </a:r>
            <a:r>
              <a:rPr lang="ru-RU" sz="2400" dirty="0"/>
              <a:t> </a:t>
            </a:r>
            <a:r>
              <a:rPr lang="ru-RU" sz="2400" dirty="0" err="1"/>
              <a:t>співпрацювати</a:t>
            </a:r>
            <a:r>
              <a:rPr lang="ru-RU" sz="2400" dirty="0"/>
              <a:t> з </a:t>
            </a:r>
            <a:r>
              <a:rPr lang="ru-RU" sz="2400" dirty="0" err="1"/>
              <a:t>колегами</a:t>
            </a:r>
            <a:r>
              <a:rPr lang="ru-RU" sz="2400" dirty="0"/>
              <a:t> у </a:t>
            </a:r>
            <a:r>
              <a:rPr lang="ru-RU" sz="2400" dirty="0" err="1"/>
              <a:t>написанні</a:t>
            </a:r>
            <a:r>
              <a:rPr lang="ru-RU" sz="2400" dirty="0"/>
              <a:t> і </a:t>
            </a:r>
            <a:r>
              <a:rPr lang="ru-RU" sz="2400" dirty="0" err="1"/>
              <a:t>опублікуванні</a:t>
            </a:r>
            <a:r>
              <a:rPr lang="ru-RU" sz="2400" dirty="0"/>
              <a:t> </a:t>
            </a:r>
            <a:r>
              <a:rPr lang="ru-RU" sz="2400" dirty="0" err="1"/>
              <a:t>документів</a:t>
            </a:r>
            <a:r>
              <a:rPr lang="ru-RU" sz="2400" dirty="0"/>
              <a:t>.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інструменти</a:t>
            </a:r>
            <a:r>
              <a:rPr lang="ru-RU" sz="2400" dirty="0"/>
              <a:t> </a:t>
            </a:r>
            <a:r>
              <a:rPr lang="ru-RU" sz="2400" dirty="0" err="1"/>
              <a:t>включають</a:t>
            </a:r>
            <a:r>
              <a:rPr lang="ru-RU" sz="2400" dirty="0"/>
              <a:t> </a:t>
            </a:r>
            <a:r>
              <a:rPr lang="ru-RU" sz="2400" dirty="0" err="1"/>
              <a:t>планувальник</a:t>
            </a:r>
            <a:r>
              <a:rPr lang="ru-RU" sz="2400" dirty="0"/>
              <a:t> </a:t>
            </a:r>
            <a:r>
              <a:rPr lang="ru-RU" sz="2400" dirty="0" err="1"/>
              <a:t>зустрічей</a:t>
            </a:r>
            <a:r>
              <a:rPr lang="ru-RU" sz="2400" dirty="0"/>
              <a:t> та </a:t>
            </a:r>
            <a:r>
              <a:rPr lang="ru-RU" sz="2400" dirty="0" err="1"/>
              <a:t>опитувальні</a:t>
            </a:r>
            <a:r>
              <a:rPr lang="ru-RU" sz="2400" dirty="0"/>
              <a:t> </a:t>
            </a:r>
            <a:r>
              <a:rPr lang="ru-RU" sz="2400" dirty="0" err="1"/>
              <a:t>опції</a:t>
            </a:r>
            <a:r>
              <a:rPr lang="ru-RU" sz="2400" dirty="0"/>
              <a:t>.</a:t>
            </a:r>
          </a:p>
        </p:txBody>
      </p:sp>
      <p:sp>
        <p:nvSpPr>
          <p:cNvPr id="3" name="Прямоугольник 3">
            <a:extLst>
              <a:ext uri="{FF2B5EF4-FFF2-40B4-BE49-F238E27FC236}">
                <a16:creationId xmlns:a16="http://schemas.microsoft.com/office/drawing/2014/main" id="{665FE2B9-707E-4075-A7E7-2ED241329930}"/>
              </a:ext>
            </a:extLst>
          </p:cNvPr>
          <p:cNvSpPr/>
          <p:nvPr/>
        </p:nvSpPr>
        <p:spPr>
          <a:xfrm>
            <a:off x="3395236" y="0"/>
            <a:ext cx="2353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Групи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6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59340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реєстрації</a:t>
            </a:r>
            <a:r>
              <a:rPr lang="ru-RU" sz="2400" dirty="0"/>
              <a:t> у вас </a:t>
            </a:r>
            <a:r>
              <a:rPr lang="ru-RU" sz="2400" dirty="0" err="1"/>
              <a:t>з'явиться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:</a:t>
            </a:r>
          </a:p>
          <a:p>
            <a:pPr algn="just"/>
            <a:endParaRPr lang="ru-RU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пошук</a:t>
            </a:r>
            <a:r>
              <a:rPr lang="ru-RU" sz="2400" dirty="0"/>
              <a:t> і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копіювання</a:t>
            </a:r>
            <a:r>
              <a:rPr lang="ru-RU" sz="2400" dirty="0"/>
              <a:t> </a:t>
            </a:r>
            <a:r>
              <a:rPr lang="ru-RU" sz="2400" dirty="0" err="1"/>
              <a:t>повних</a:t>
            </a:r>
            <a:r>
              <a:rPr lang="ru-RU" sz="2400" dirty="0"/>
              <a:t> </a:t>
            </a:r>
            <a:r>
              <a:rPr lang="ru-RU" sz="2400" dirty="0" err="1"/>
              <a:t>текстів</a:t>
            </a:r>
            <a:r>
              <a:rPr lang="ru-RU" sz="2400" dirty="0"/>
              <a:t> </a:t>
            </a:r>
            <a:r>
              <a:rPr lang="ru-RU" sz="2400" dirty="0" err="1"/>
              <a:t>кількох</a:t>
            </a:r>
            <a:r>
              <a:rPr lang="ru-RU" sz="2400" dirty="0"/>
              <a:t> </a:t>
            </a:r>
            <a:r>
              <a:rPr lang="ru-RU" sz="2400" dirty="0" err="1"/>
              <a:t>десятків</a:t>
            </a:r>
            <a:r>
              <a:rPr lang="ru-RU" sz="2400" dirty="0"/>
              <a:t> </a:t>
            </a:r>
            <a:r>
              <a:rPr lang="ru-RU" sz="2400" dirty="0" err="1"/>
              <a:t>мільйонів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статей;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dirty="0" err="1"/>
              <a:t>входити</a:t>
            </a:r>
            <a:r>
              <a:rPr lang="ru-RU" sz="2400" dirty="0"/>
              <a:t> в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дослідницькі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dirty="0" err="1"/>
              <a:t>мати</a:t>
            </a:r>
            <a:r>
              <a:rPr lang="ru-RU" sz="2400" dirty="0"/>
              <a:t> доступ до </a:t>
            </a:r>
            <a:r>
              <a:rPr lang="ru-RU" sz="2400" dirty="0" err="1"/>
              <a:t>бази</a:t>
            </a:r>
            <a:r>
              <a:rPr lang="ru-RU" sz="2400" dirty="0"/>
              <a:t>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вакансій</a:t>
            </a:r>
            <a:r>
              <a:rPr lang="ru-RU" sz="2400" dirty="0"/>
              <a:t> для </a:t>
            </a:r>
            <a:r>
              <a:rPr lang="ru-RU" sz="2400" dirty="0" err="1"/>
              <a:t>вчених</a:t>
            </a:r>
            <a:r>
              <a:rPr lang="ru-RU" sz="2400" dirty="0"/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dirty="0" err="1"/>
              <a:t>значно</a:t>
            </a:r>
            <a:r>
              <a:rPr lang="ru-RU" sz="2400" dirty="0"/>
              <a:t> </a:t>
            </a:r>
            <a:r>
              <a:rPr lang="ru-RU" sz="2400" dirty="0" err="1"/>
              <a:t>розширити</a:t>
            </a:r>
            <a:r>
              <a:rPr lang="ru-RU" sz="2400" dirty="0"/>
              <a:t> мережу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контактів</a:t>
            </a:r>
            <a:endParaRPr lang="ru-RU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dirty="0"/>
              <a:t>… і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42916" y="260648"/>
            <a:ext cx="5258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Чим </a:t>
            </a:r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корисна</a:t>
            </a: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77465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32" y="1196752"/>
            <a:ext cx="3530045" cy="298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91" y="1195445"/>
            <a:ext cx="3401933" cy="304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18" y="4304846"/>
            <a:ext cx="3497211" cy="240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91" y="4327978"/>
            <a:ext cx="3401933" cy="240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4">
            <a:extLst>
              <a:ext uri="{FF2B5EF4-FFF2-40B4-BE49-F238E27FC236}">
                <a16:creationId xmlns:a16="http://schemas.microsoft.com/office/drawing/2014/main" id="{809C32EE-D7A0-46B2-B115-6FD1CB33CD9E}"/>
              </a:ext>
            </a:extLst>
          </p:cNvPr>
          <p:cNvSpPr/>
          <p:nvPr/>
        </p:nvSpPr>
        <p:spPr>
          <a:xfrm>
            <a:off x="2113216" y="130213"/>
            <a:ext cx="4485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Можливості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5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2C20ADD-DF06-4850-8198-46BBB55F5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268760"/>
            <a:ext cx="6338839" cy="4685229"/>
          </a:xfrm>
          <a:prstGeom prst="rect">
            <a:avLst/>
          </a:prstGeom>
        </p:spPr>
      </p:pic>
      <p:sp>
        <p:nvSpPr>
          <p:cNvPr id="4" name="Прямоугольник 4">
            <a:extLst>
              <a:ext uri="{FF2B5EF4-FFF2-40B4-BE49-F238E27FC236}">
                <a16:creationId xmlns:a16="http://schemas.microsoft.com/office/drawing/2014/main" id="{A65A8AEE-623E-486A-A061-1ACE0E48A405}"/>
              </a:ext>
            </a:extLst>
          </p:cNvPr>
          <p:cNvSpPr/>
          <p:nvPr/>
        </p:nvSpPr>
        <p:spPr>
          <a:xfrm>
            <a:off x="2369696" y="130213"/>
            <a:ext cx="3972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Реєстрація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7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22BD91-EFFB-43B0-9D06-6725946AB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052736"/>
            <a:ext cx="5295900" cy="5019675"/>
          </a:xfrm>
          <a:prstGeom prst="rect">
            <a:avLst/>
          </a:prstGeom>
        </p:spPr>
      </p:pic>
      <p:sp>
        <p:nvSpPr>
          <p:cNvPr id="4" name="Прямоугольник 4">
            <a:extLst>
              <a:ext uri="{FF2B5EF4-FFF2-40B4-BE49-F238E27FC236}">
                <a16:creationId xmlns:a16="http://schemas.microsoft.com/office/drawing/2014/main" id="{C971F89A-08AA-4A30-A61C-9BA046AFF1A5}"/>
              </a:ext>
            </a:extLst>
          </p:cNvPr>
          <p:cNvSpPr/>
          <p:nvPr/>
        </p:nvSpPr>
        <p:spPr>
          <a:xfrm>
            <a:off x="2369696" y="130213"/>
            <a:ext cx="3972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Palatino Linotype" panose="02040502050505030304" pitchFamily="18" charset="0"/>
              </a:rPr>
              <a:t>Реєстрація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80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480</Words>
  <Application>Microsoft Office PowerPoint</Application>
  <PresentationFormat>Екран (4:3)</PresentationFormat>
  <Paragraphs>41</Paragraphs>
  <Slides>15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Arial</vt:lpstr>
      <vt:lpstr>Calibri</vt:lpstr>
      <vt:lpstr>Palatino Linotype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Аля</dc:creator>
  <cp:lastModifiedBy>Pavlo</cp:lastModifiedBy>
  <cp:revision>26</cp:revision>
  <dcterms:created xsi:type="dcterms:W3CDTF">2016-10-08T15:35:39Z</dcterms:created>
  <dcterms:modified xsi:type="dcterms:W3CDTF">2024-05-29T08:37:45Z</dcterms:modified>
</cp:coreProperties>
</file>