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9.png" ContentType="image/png"/>
  <Override PartName="/ppt/media/image10.png" ContentType="image/png"/>
  <Override PartName="/ppt/media/image23.png" ContentType="image/png"/>
  <Override PartName="/ppt/media/image8.png" ContentType="image/png"/>
  <Override PartName="/ppt/media/image6.png" ContentType="image/png"/>
  <Override PartName="/ppt/media/image1.png" ContentType="image/png"/>
  <Override PartName="/ppt/media/image2.png" ContentType="image/png"/>
  <Override PartName="/ppt/media/image7.png" ContentType="image/png"/>
  <Override PartName="/ppt/media/image22.png" ContentType="image/png"/>
  <Override PartName="/ppt/media/image3.png" ContentType="image/png"/>
  <Override PartName="/ppt/media/image4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21.jpeg" ContentType="image/jpeg"/>
  <Override PartName="/ppt/media/image17.png" ContentType="image/png"/>
  <Override PartName="/ppt/media/image18.png" ContentType="image/png"/>
  <Override PartName="/ppt/media/image19.png" ContentType="image/png"/>
  <Override PartName="/ppt/media/image5.png" ContentType="image/png"/>
  <Override PartName="/ppt/media/image20.png" ContentType="image/png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571560" y="180000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639120" y="180000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504000" y="409032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571560" y="409032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639120" y="4090320"/>
            <a:ext cx="292104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504000" y="576000"/>
            <a:ext cx="7200000" cy="3338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uk-UA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0400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52680" y="409032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endParaRPr b="0" lang="uk-UA" sz="36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52680" y="1800000"/>
            <a:ext cx="442692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504000" y="4090320"/>
            <a:ext cx="9072000" cy="2091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uk-UA" sz="26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/>
        </p:blipFill>
        <p:spPr>
          <a:xfrm>
            <a:off x="720" y="720"/>
            <a:ext cx="10079640" cy="75596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576000"/>
            <a:ext cx="7200000" cy="7200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uk-UA" sz="3600" spc="-1" strike="noStrike">
                <a:latin typeface="Arial"/>
              </a:rPr>
              <a:t>Для правки тексту заголовка клацніть мишею</a:t>
            </a:r>
            <a:endParaRPr b="0" lang="uk-UA" sz="3600" spc="-1" strike="noStrike"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800000"/>
            <a:ext cx="9072000" cy="43844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Arial"/>
              </a:rPr>
              <a:t>Для редагування структури клацніть мишею</a:t>
            </a:r>
            <a:endParaRPr b="0" lang="uk-UA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Arial"/>
              </a:rPr>
              <a:t>Другий рівень структури</a:t>
            </a:r>
            <a:endParaRPr b="0" lang="uk-UA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Arial"/>
              </a:rPr>
              <a:t>Третій рівень структури</a:t>
            </a:r>
            <a:endParaRPr b="0" lang="uk-UA" sz="26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Arial"/>
              </a:rPr>
              <a:t>Четвертий рівень структури</a:t>
            </a:r>
            <a:endParaRPr b="0" lang="uk-UA" sz="26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Arial"/>
              </a:rPr>
              <a:t>П'ятий рівень структури</a:t>
            </a:r>
            <a:endParaRPr b="0" lang="uk-UA" sz="26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Arial"/>
              </a:rPr>
              <a:t>Шостий рівень структури</a:t>
            </a:r>
            <a:endParaRPr b="0" lang="uk-UA" sz="26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Arial"/>
              </a:rPr>
              <a:t>Сьомий рівень структури</a:t>
            </a:r>
            <a:endParaRPr b="0" lang="uk-UA" sz="2600" spc="-1" strike="noStrike"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uk-UA" sz="1400" spc="-1" strike="noStrike">
                <a:latin typeface="Arial"/>
              </a:rPr>
              <a:t>&lt;дата/час&gt;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uk-UA" sz="1400" spc="-1" strike="noStrike">
                <a:latin typeface="Arial"/>
              </a:rPr>
              <a:t>&lt;нижній колонтитул&gt;</a:t>
            </a:r>
            <a:endParaRPr b="0" lang="uk-UA" sz="1400" spc="-1" strike="noStrike">
              <a:latin typeface="Arial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7F877AC2-51CC-45B4-B4B5-769052FFB61E}" type="slidenum">
              <a:rPr b="0" lang="uk-UA" sz="1400" spc="-1" strike="noStrike">
                <a:latin typeface="Arial"/>
              </a:rPr>
              <a:t>&lt;номер&gt;</a:t>
            </a:fld>
            <a:endParaRPr b="0" lang="uk-UA" sz="14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unimarc.org.ua/" TargetMode="Externa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://liblab.tntu.edu.ua:7007/" TargetMode="External"/><Relationship Id="rId2" Type="http://schemas.openxmlformats.org/officeDocument/2006/relationships/hyperlink" Target="http://union-catalog.dynu.net:70/" TargetMode="External"/><Relationship Id="rId3" Type="http://schemas.openxmlformats.org/officeDocument/2006/relationships/hyperlink" Target="http://union-catalog.dynu.net/s/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://koha.tntu.edu.ua:8008/translate/" TargetMode="External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3600" spc="-1" strike="noStrike">
                <a:latin typeface="DejaVu Serif"/>
              </a:rPr>
              <a:t>              </a:t>
            </a:r>
            <a:r>
              <a:rPr b="0" i="1" lang="uk-UA" sz="2600" spc="-1" strike="noStrike">
                <a:latin typeface="DejaVu Serif"/>
              </a:rPr>
              <a:t>Koha-ton 2018, Львів</a:t>
            </a:r>
            <a:endParaRPr b="0" lang="uk-UA" sz="2600" spc="-1" strike="noStrike">
              <a:latin typeface="DejaVu Serif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504000" y="16560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uk-UA" sz="4400" spc="-1" strike="noStrike">
                <a:latin typeface="DejaVu Serif"/>
              </a:rPr>
              <a:t>АБІС Koha </a:t>
            </a:r>
            <a:endParaRPr b="0" lang="uk-UA" sz="4400" spc="-1" strike="noStrike">
              <a:latin typeface="Arial"/>
            </a:endParaRPr>
          </a:p>
          <a:p>
            <a:pPr algn="ctr"/>
            <a:r>
              <a:rPr b="1" lang="uk-UA" sz="4400" spc="-1" strike="noStrike">
                <a:latin typeface="DejaVu Serif"/>
              </a:rPr>
              <a:t>в Україні</a:t>
            </a:r>
            <a:endParaRPr b="0" lang="uk-UA" sz="4400" spc="-1" strike="noStrike">
              <a:latin typeface="Arial"/>
            </a:endParaRPr>
          </a:p>
          <a:p>
            <a:pPr algn="ctr"/>
            <a:endParaRPr b="0" lang="uk-UA" sz="4400" spc="-1" strike="noStrike">
              <a:latin typeface="Arial"/>
            </a:endParaRPr>
          </a:p>
          <a:p>
            <a:r>
              <a:rPr b="0" i="1" lang="uk-UA" sz="2400" spc="-1" strike="noStrike">
                <a:latin typeface="DejaVu Serif"/>
              </a:rPr>
              <a:t>                                                       </a:t>
            </a:r>
            <a:r>
              <a:rPr b="0" i="1" lang="uk-UA" sz="2400" spc="-1" strike="noStrike">
                <a:latin typeface="DejaVu Serif"/>
              </a:rPr>
              <a:t>Сергій Дубик                                                                          </a:t>
            </a:r>
            <a:r>
              <a:rPr b="0" i="1" lang="uk-UA" sz="2000" spc="-1" strike="noStrike">
                <a:latin typeface="DejaVu Serif"/>
              </a:rPr>
              <a:t>бібліотекар, програміст,                                                                      співрозробник Koha  </a:t>
            </a:r>
            <a:endParaRPr b="0" lang="uk-UA" sz="2000" spc="-1" strike="noStrike">
              <a:latin typeface="Arial"/>
            </a:endParaRPr>
          </a:p>
          <a:p>
            <a:pPr algn="ctr"/>
            <a:endParaRPr b="0" lang="uk-UA" sz="2000" spc="-1" strike="noStrike">
              <a:latin typeface="Arial"/>
            </a:endParaRPr>
          </a:p>
        </p:txBody>
      </p:sp>
      <p:pic>
        <p:nvPicPr>
          <p:cNvPr id="44" name="" descr=""/>
          <p:cNvPicPr/>
          <p:nvPr/>
        </p:nvPicPr>
        <p:blipFill>
          <a:blip r:embed="rId2"/>
          <a:stretch/>
        </p:blipFill>
        <p:spPr>
          <a:xfrm>
            <a:off x="244440" y="5268960"/>
            <a:ext cx="9547560" cy="2003040"/>
          </a:xfrm>
          <a:prstGeom prst="rect">
            <a:avLst/>
          </a:prstGeom>
          <a:ln>
            <a:noFill/>
          </a:ln>
        </p:spPr>
      </p:pic>
      <p:pic>
        <p:nvPicPr>
          <p:cNvPr id="45" name="" descr=""/>
          <p:cNvPicPr/>
          <p:nvPr/>
        </p:nvPicPr>
        <p:blipFill>
          <a:blip r:embed="rId3"/>
          <a:stretch/>
        </p:blipFill>
        <p:spPr>
          <a:xfrm>
            <a:off x="648000" y="3160080"/>
            <a:ext cx="1872000" cy="2455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216000" y="523080"/>
            <a:ext cx="8856000" cy="826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Особливості самостійного впровадження Koha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75" name="TextShape 2"/>
          <p:cNvSpPr txBox="1"/>
          <p:nvPr/>
        </p:nvSpPr>
        <p:spPr>
          <a:xfrm>
            <a:off x="504000" y="1800000"/>
            <a:ext cx="9072000" cy="511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АБІС Koha не рішення в коробці а конструктор з автоматизації.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Стереотип впровадження АБІС: „робота під ключ від одного вендора“.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Проміжний етап: електронний каталог на АБІС Koha чи участь у зведеному.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Детальний план дозволить економно розпланувати ресурси.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АБІС Koha як складова підвищення кваліфікації IT-фахівців бібліотеки.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Консультативна взаємодія з спільнотою користувачів АБІС Koha.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Більші бібліотеки допомагають меншим.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Розділення відповідальності: перехід, технічне та методичне обслуговування, вдосконалення.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Точкове залучення комерційної підтримки для „вузьких місць“.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Можливість залучення грантів для впровадження чи вдосконалення Koha.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У технічних вузах: студентські дипломні проекти щодо АБІС Koha, участь у Google Summer.</a:t>
            </a:r>
            <a:endParaRPr b="0" lang="uk-UA" sz="2600" spc="-1" strike="noStrike">
              <a:latin typeface="DejaVu Serif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Бібліотека 2.0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77" name="TextShape 2"/>
          <p:cNvSpPr txBox="1"/>
          <p:nvPr/>
        </p:nvSpPr>
        <p:spPr>
          <a:xfrm>
            <a:off x="504000" y="1512000"/>
            <a:ext cx="9072000" cy="525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АБІС Koha підхопила філософію руху Бібліотеки 2.0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Ведучі напрямки розробки АБІС Koha: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обслуговування читачів наживо та онлайн;</a:t>
            </a:r>
            <a:endParaRPr b="0" lang="uk-UA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розкриття фондів бібліотеки;</a:t>
            </a:r>
            <a:endParaRPr b="0" lang="uk-UA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розвиток інтеграційних засобів (запозичення, обміни, інтерфейси)</a:t>
            </a:r>
            <a:endParaRPr b="0" lang="uk-UA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Активне залучення читачів, </a:t>
            </a:r>
            <a:br/>
            <a:r>
              <a:rPr b="0" lang="uk-UA" sz="2600" spc="-1" strike="noStrike">
                <a:latin typeface="DejaVu Serif"/>
              </a:rPr>
              <a:t>викладачів,  спільнот у роботу </a:t>
            </a:r>
            <a:br/>
            <a:r>
              <a:rPr b="0" lang="uk-UA" sz="2600" spc="-1" strike="noStrike">
                <a:latin typeface="DejaVu Serif"/>
              </a:rPr>
              <a:t>бібліотеки.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Гнучка, постійно оновлювана </a:t>
            </a:r>
            <a:br/>
            <a:r>
              <a:rPr b="0" lang="uk-UA" sz="2600" spc="-1" strike="noStrike">
                <a:latin typeface="DejaVu Serif"/>
              </a:rPr>
              <a:t>взаємодія між бібліотекарями </a:t>
            </a:r>
            <a:br/>
            <a:r>
              <a:rPr b="0" lang="uk-UA" sz="2600" spc="-1" strike="noStrike">
                <a:latin typeface="DejaVu Serif"/>
              </a:rPr>
              <a:t>та читачами.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Усі сервіси через веб, мобільний </a:t>
            </a:r>
            <a:br/>
            <a:r>
              <a:rPr b="0" lang="uk-UA" sz="2600" spc="-1" strike="noStrike">
                <a:latin typeface="DejaVu Serif"/>
              </a:rPr>
              <a:t>доступ.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Відкритий доступ до даних, </a:t>
            </a:r>
            <a:br/>
            <a:r>
              <a:rPr b="0" lang="uk-UA" sz="2600" spc="-1" strike="noStrike">
                <a:latin typeface="DejaVu Serif"/>
              </a:rPr>
              <a:t>чисельні сервіси.</a:t>
            </a:r>
            <a:endParaRPr b="0" lang="uk-UA" sz="2600" spc="-1" strike="noStrike">
              <a:latin typeface="DejaVu Serif"/>
            </a:endParaRPr>
          </a:p>
        </p:txBody>
      </p:sp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5112000" y="3419280"/>
            <a:ext cx="4514400" cy="3780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Koha та УКРМАРК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80" name="TextShape 2"/>
          <p:cNvSpPr txBox="1"/>
          <p:nvPr/>
        </p:nvSpPr>
        <p:spPr>
          <a:xfrm>
            <a:off x="504000" y="1656000"/>
            <a:ext cx="9072000" cy="525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Доступні наступні UNIMARC-структури: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бібліографічний опис (типовий, книги, періодика, статті, електронні, аудіо, ноти, нормативні, надходження, швидкий опис);</a:t>
            </a:r>
            <a:endParaRPr b="0" lang="uk-UA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авторитетний опис (3 авторських, 5 предметних, уніфікований заголовок).</a:t>
            </a:r>
            <a:endParaRPr b="0" lang="uk-UA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Стан перекладу: </a:t>
            </a:r>
            <a:r>
              <a:rPr b="1" lang="uk-UA" sz="2600" spc="-1" strike="noStrike">
                <a:latin typeface="DejaVu Serif"/>
              </a:rPr>
              <a:t>100%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Стан готовності: потребують оптимізації форм вводу й актуалізації UNIMARC-у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Чому важливо?</a:t>
            </a:r>
            <a:endParaRPr b="0" lang="uk-UA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байдуже який стандарт поки бібліотеки не об’єднуються;</a:t>
            </a:r>
            <a:endParaRPr b="0" lang="uk-UA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УКРМАРК — проект національного формату машиночитної каталогізації;</a:t>
            </a:r>
            <a:endParaRPr b="0" lang="uk-UA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підтримується національними, загальнодержавними та обласними бібліотеками;</a:t>
            </a:r>
            <a:endParaRPr b="0" lang="uk-UA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чисельні методичні матеріали й переклади для UNIMARC-форматів.</a:t>
            </a:r>
            <a:endParaRPr b="0" lang="uk-UA" sz="26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активно розвивається учасниками IFLA.</a:t>
            </a:r>
            <a:endParaRPr b="0" lang="uk-UA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  <a:hlinkClick r:id="rId1"/>
              </a:rPr>
              <a:t>http://unimarc.org.ua</a:t>
            </a:r>
            <a:r>
              <a:rPr b="0" lang="uk-UA" sz="2600" spc="-1" strike="noStrike">
                <a:latin typeface="DejaVu Serif"/>
              </a:rPr>
              <a:t> — довідкова БД УКРМАРК-у, 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описи й приклади для 196 полів й 1949 підполів</a:t>
            </a:r>
            <a:endParaRPr b="0" lang="uk-UA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інтегрується у Koha</a:t>
            </a:r>
            <a:endParaRPr b="0" lang="uk-UA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Конвертер в UNIMARC для Koha для запозичень з бібліотек на MARC21.</a:t>
            </a:r>
            <a:endParaRPr b="0" lang="uk-UA" sz="2600" spc="-1" strike="noStrike">
              <a:latin typeface="DejaVu Serif"/>
            </a:endParaRPr>
          </a:p>
        </p:txBody>
      </p:sp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7704000" y="4677120"/>
            <a:ext cx="2088000" cy="26006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Об’єднаний каталог</a:t>
            </a:r>
            <a:endParaRPr b="0" lang="uk-UA" sz="2800" spc="-1" strike="noStrike">
              <a:latin typeface="DejaVu Serif"/>
            </a:endParaRPr>
          </a:p>
        </p:txBody>
      </p:sp>
      <p:sp>
        <p:nvSpPr>
          <p:cNvPr id="83" name="TextShape 2"/>
          <p:cNvSpPr txBox="1"/>
          <p:nvPr/>
        </p:nvSpPr>
        <p:spPr>
          <a:xfrm>
            <a:off x="504000" y="1584000"/>
            <a:ext cx="9072000" cy="547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Біб-записи як відкриті дані.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Сервери: </a:t>
            </a:r>
            <a:r>
              <a:rPr b="0" lang="uk-UA" sz="2800" spc="-1" strike="noStrike">
                <a:latin typeface="Arial"/>
                <a:hlinkClick r:id="rId1"/>
              </a:rPr>
              <a:t>http://liblab.tntu.edu.ua:7007</a:t>
            </a:r>
            <a:r>
              <a:rPr b="0" lang="uk-UA" sz="2800" spc="-1" strike="noStrike">
                <a:latin typeface="Arial"/>
              </a:rPr>
              <a:t> 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                </a:t>
            </a:r>
            <a:r>
              <a:rPr b="0" lang="uk-UA" sz="2800" spc="-1" strike="noStrike">
                <a:latin typeface="Arial"/>
                <a:hlinkClick r:id="rId2"/>
              </a:rPr>
              <a:t>http://union-catalog.dynu.net:70</a:t>
            </a:r>
            <a:r>
              <a:rPr b="0" lang="uk-UA" sz="2800" spc="-1" strike="noStrike">
                <a:latin typeface="Arial"/>
              </a:rPr>
              <a:t>  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Зібрано 1209839 біб-записів у форматі УКРМАРК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АБІС-и джерельних біб-записів: УФД/Бібліотека, Aleph, MarcSQL, Irbis, ISIS.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Запозичення через Z39-50/SRU: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Сервер1: union-catalog.dynu.net, порт: 2100, вид: SRU, БД: biblios, формат: UNIMARC, кодування: utf8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Сервер2: liblab.tntu.edu.ua, порт: 2100, вид: SRU, БД: biblios, формат: UNIMARC, кодування: utf8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Статистика </a:t>
            </a:r>
            <a:r>
              <a:rPr b="0" lang="uk-UA" sz="2800" spc="-1" strike="noStrike">
                <a:latin typeface="Arial"/>
                <a:hlinkClick r:id="rId3"/>
              </a:rPr>
              <a:t>http://union-catalog.dynu.net/s/</a:t>
            </a:r>
            <a:r>
              <a:rPr b="0" lang="uk-UA" sz="2800" spc="-1" strike="noStrike">
                <a:latin typeface="Arial"/>
              </a:rPr>
              <a:t> 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Варіанти об’єднаного каталогу: загальноукраїнський, регіональний, тематичний.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 </a:t>
            </a:r>
            <a:endParaRPr b="0" lang="uk-UA" sz="28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Твердження про об’єднаний каталог: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це простіша задача аніж впровадження Koha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поєднує дані з різних бібліотек/АБІС, не вимагаючи переходу на Koha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надає дані для запозичення (спільний опис)</a:t>
            </a:r>
            <a:endParaRPr b="0" lang="uk-UA" sz="2800" spc="-1" strike="noStrike">
              <a:latin typeface="Arial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800" spc="-1" strike="noStrike">
                <a:latin typeface="Arial"/>
              </a:rPr>
              <a:t>вимагає уніфікованого опису</a:t>
            </a:r>
            <a:endParaRPr b="0" lang="uk-UA" sz="2800" spc="-1" strike="noStrike">
              <a:latin typeface="Arial"/>
            </a:endParaRPr>
          </a:p>
        </p:txBody>
      </p:sp>
      <p:pic>
        <p:nvPicPr>
          <p:cNvPr id="84" name="" descr=""/>
          <p:cNvPicPr/>
          <p:nvPr/>
        </p:nvPicPr>
        <p:blipFill>
          <a:blip r:embed="rId4"/>
          <a:stretch/>
        </p:blipFill>
        <p:spPr>
          <a:xfrm>
            <a:off x="7397640" y="1800000"/>
            <a:ext cx="2034360" cy="1864800"/>
          </a:xfrm>
          <a:prstGeom prst="rect">
            <a:avLst/>
          </a:prstGeom>
          <a:ln>
            <a:noFill/>
          </a:ln>
        </p:spPr>
      </p:pic>
      <p:pic>
        <p:nvPicPr>
          <p:cNvPr id="85" name="Місце для вмісту 3" descr=""/>
          <p:cNvPicPr/>
          <p:nvPr/>
        </p:nvPicPr>
        <p:blipFill>
          <a:blip r:embed="rId5"/>
          <a:stretch/>
        </p:blipFill>
        <p:spPr>
          <a:xfrm>
            <a:off x="6968160" y="5282280"/>
            <a:ext cx="2391840" cy="981720"/>
          </a:xfrm>
          <a:prstGeom prst="rect">
            <a:avLst/>
          </a:prstGeom>
          <a:ln>
            <a:noFill/>
          </a:ln>
        </p:spPr>
      </p:pic>
      <p:pic>
        <p:nvPicPr>
          <p:cNvPr id="86" name="Рисунок 4" descr=""/>
          <p:cNvPicPr/>
          <p:nvPr/>
        </p:nvPicPr>
        <p:blipFill>
          <a:blip r:embed="rId6"/>
          <a:stretch/>
        </p:blipFill>
        <p:spPr>
          <a:xfrm>
            <a:off x="6624000" y="6408000"/>
            <a:ext cx="3014640" cy="75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504000" y="576000"/>
            <a:ext cx="8208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i="1" lang="uk-UA" sz="1600" spc="-1" strike="noStrike">
                <a:latin typeface="DejaVu Serif"/>
              </a:rPr>
              <a:t>       </a:t>
            </a:r>
            <a:r>
              <a:rPr b="0" i="1" lang="uk-UA" sz="1600" spc="-1" strike="noStrike">
                <a:latin typeface="DejaVu Serif"/>
              </a:rPr>
              <a:t>Дякую за увагу!</a:t>
            </a:r>
            <a:endParaRPr b="0" i="1" lang="uk-UA" sz="1600" spc="-1" strike="noStrike">
              <a:latin typeface="DejaVu Serif"/>
            </a:endParaRPr>
          </a:p>
        </p:txBody>
      </p:sp>
      <p:sp>
        <p:nvSpPr>
          <p:cNvPr id="88" name="TextShape 2"/>
          <p:cNvSpPr txBox="1"/>
          <p:nvPr/>
        </p:nvSpPr>
        <p:spPr>
          <a:xfrm>
            <a:off x="504000" y="18000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algn="ctr">
              <a:spcAft>
                <a:spcPts val="1417"/>
              </a:spcAft>
            </a:pPr>
            <a:endParaRPr b="0" lang="uk-UA" sz="2600" spc="-1" strike="noStrike">
              <a:latin typeface="Arial"/>
            </a:endParaRPr>
          </a:p>
          <a:p>
            <a:pPr algn="ctr">
              <a:spcAft>
                <a:spcPts val="1417"/>
              </a:spcAft>
            </a:pPr>
            <a:r>
              <a:rPr b="0" lang="uk-UA" sz="2600" spc="-1" strike="noStrike">
                <a:latin typeface="Arial"/>
              </a:rPr>
              <a:t>Спільнота користувачів Koha в Україні, </a:t>
            </a:r>
            <a:br/>
            <a:r>
              <a:rPr b="0" lang="uk-UA" sz="2600" spc="-1" strike="noStrike">
                <a:latin typeface="Arial"/>
              </a:rPr>
              <a:t>взаємодопомога, </a:t>
            </a:r>
            <a:br/>
            <a:r>
              <a:rPr b="0" lang="uk-UA" sz="2600" spc="-1" strike="noStrike">
                <a:latin typeface="Arial"/>
              </a:rPr>
              <a:t>обмін досвідом на </a:t>
            </a:r>
            <a:br/>
            <a:r>
              <a:rPr b="0" lang="uk-UA" sz="2600" spc="-1" strike="noStrike">
                <a:latin typeface="Arial"/>
              </a:rPr>
              <a:t>спільних заходах </a:t>
            </a:r>
            <a:br/>
            <a:r>
              <a:rPr b="0" lang="uk-UA" sz="2600" spc="-1" strike="noStrike">
                <a:latin typeface="Arial"/>
              </a:rPr>
              <a:t>та веб-ресурсах — це і є дар у відповідь!</a:t>
            </a:r>
            <a:endParaRPr b="0" lang="uk-UA" sz="2600" spc="-1" strike="noStrike">
              <a:latin typeface="Arial"/>
            </a:endParaRPr>
          </a:p>
          <a:p>
            <a:pPr algn="ctr">
              <a:spcAft>
                <a:spcPts val="1417"/>
              </a:spcAft>
            </a:pPr>
            <a:endParaRPr b="0" lang="uk-UA" sz="2600" spc="-1" strike="noStrike">
              <a:latin typeface="Arial"/>
            </a:endParaRPr>
          </a:p>
          <a:p>
            <a:pPr algn="ctr">
              <a:spcAft>
                <a:spcPts val="1417"/>
              </a:spcAft>
            </a:pPr>
            <a:endParaRPr b="0" lang="uk-UA" sz="2600" spc="-1" strike="noStrike">
              <a:latin typeface="Arial"/>
            </a:endParaRPr>
          </a:p>
          <a:p>
            <a:pPr algn="r">
              <a:spcAft>
                <a:spcPts val="1417"/>
              </a:spcAft>
            </a:pPr>
            <a:r>
              <a:rPr b="0" i="1" lang="uk-UA" sz="1500" spc="-1" strike="noStrike">
                <a:latin typeface="DejaVu Serif"/>
              </a:rPr>
              <a:t>He rau ringa e oti ai</a:t>
            </a:r>
            <a:endParaRPr b="0" lang="uk-UA" sz="1500" spc="-1" strike="noStrike">
              <a:latin typeface="Arial"/>
            </a:endParaRPr>
          </a:p>
          <a:p>
            <a:pPr algn="r">
              <a:spcAft>
                <a:spcPts val="1417"/>
              </a:spcAft>
            </a:pPr>
            <a:r>
              <a:rPr b="0" i="1" lang="uk-UA" sz="1500" spc="-1" strike="noStrike">
                <a:latin typeface="DejaVu Serif"/>
              </a:rPr>
              <a:t>Багато рук завершать роботу</a:t>
            </a:r>
            <a:endParaRPr b="0" lang="uk-UA" sz="1500" spc="-1" strike="noStrike">
              <a:latin typeface="Arial"/>
            </a:endParaRPr>
          </a:p>
          <a:p>
            <a:pPr algn="ctr">
              <a:spcAft>
                <a:spcPts val="1417"/>
              </a:spcAft>
            </a:pPr>
            <a:endParaRPr b="0" lang="uk-UA" sz="1500" spc="-1" strike="noStrike"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3888000" y="4381920"/>
            <a:ext cx="2412000" cy="1802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Хороунеуа, Нова Зеландія, 1999 рік</a:t>
            </a:r>
            <a:endParaRPr b="0" lang="uk-UA" sz="2800" spc="-1" strike="noStrike">
              <a:latin typeface="DejaVu Serif"/>
            </a:endParaRPr>
          </a:p>
        </p:txBody>
      </p:sp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7824960" y="1799640"/>
            <a:ext cx="1967040" cy="2448360"/>
          </a:xfrm>
          <a:prstGeom prst="rect">
            <a:avLst/>
          </a:prstGeom>
          <a:ln>
            <a:noFill/>
          </a:ln>
        </p:spPr>
      </p:pic>
      <p:sp>
        <p:nvSpPr>
          <p:cNvPr id="48" name="TextShape 2"/>
          <p:cNvSpPr txBox="1"/>
          <p:nvPr/>
        </p:nvSpPr>
        <p:spPr>
          <a:xfrm>
            <a:off x="576000" y="1656000"/>
            <a:ext cx="8856000" cy="2689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uk-UA" sz="2000" spc="-1" strike="noStrike">
                <a:latin typeface="DejaVu Serif"/>
              </a:rPr>
              <a:t>Бібліотечний консорціум </a:t>
            </a:r>
            <a:r>
              <a:rPr b="0" lang="uk-UA" sz="2000" spc="-1" strike="noStrike">
                <a:latin typeface="DejaVu Serif"/>
              </a:rPr>
              <a:t>Хороунеуа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uk-UA" sz="2000" spc="-1" strike="noStrike">
                <a:latin typeface="DejaVu Serif"/>
              </a:rPr>
              <a:t>потребував заміни АБІС:</a:t>
            </a:r>
            <a:endParaRPr b="0" lang="uk-UA" sz="20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DejaVu Serif"/>
              </a:rPr>
              <a:t>застаріла</a:t>
            </a:r>
            <a:endParaRPr b="0" lang="uk-UA" sz="20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DejaVu Serif"/>
              </a:rPr>
              <a:t>модемні з’єднання</a:t>
            </a:r>
            <a:endParaRPr b="0" lang="uk-UA" sz="2000" spc="-1" strike="noStrike">
              <a:latin typeface="Arial"/>
            </a:endParaRPr>
          </a:p>
          <a:p>
            <a:pPr marL="216000" indent="-216000">
              <a:lnSpc>
                <a:spcPct val="15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uk-UA" sz="2000" spc="-1" strike="noStrike">
                <a:latin typeface="DejaVu Serif"/>
              </a:rPr>
              <a:t>проблема 2000 року</a:t>
            </a:r>
            <a:endParaRPr b="0" lang="uk-UA" sz="2000" spc="-1" strike="noStrike">
              <a:latin typeface="Arial"/>
            </a:endParaRPr>
          </a:p>
          <a:p>
            <a:pPr>
              <a:lnSpc>
                <a:spcPct val="150000"/>
              </a:lnSpc>
            </a:pPr>
            <a:endParaRPr b="0" lang="uk-UA" sz="2000" spc="-1" strike="noStrike"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3"/>
          <a:stretch/>
        </p:blipFill>
        <p:spPr>
          <a:xfrm>
            <a:off x="5951880" y="4320000"/>
            <a:ext cx="3670560" cy="2752920"/>
          </a:xfrm>
          <a:prstGeom prst="rect">
            <a:avLst/>
          </a:prstGeom>
          <a:ln>
            <a:noFill/>
          </a:ln>
        </p:spPr>
      </p:pic>
      <p:pic>
        <p:nvPicPr>
          <p:cNvPr id="50" name="" descr=""/>
          <p:cNvPicPr/>
          <p:nvPr/>
        </p:nvPicPr>
        <p:blipFill>
          <a:blip r:embed="rId4"/>
          <a:stretch/>
        </p:blipFill>
        <p:spPr>
          <a:xfrm>
            <a:off x="1296000" y="4248000"/>
            <a:ext cx="3771000" cy="2856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504000" y="18000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uk-UA" sz="4400" spc="-1" strike="noStrike">
                <a:latin typeface="DejaVu Serif"/>
              </a:rPr>
              <a:t>Перший крок: замовлення </a:t>
            </a:r>
            <a:br/>
            <a:r>
              <a:rPr b="1" lang="uk-UA" sz="4400" spc="-1" strike="noStrike">
                <a:latin typeface="DejaVu Serif"/>
              </a:rPr>
              <a:t>розробки</a:t>
            </a:r>
            <a:br/>
            <a:r>
              <a:rPr b="1" lang="uk-UA" sz="4400" spc="-1" strike="noStrike">
                <a:latin typeface="DejaVu Serif"/>
              </a:rPr>
              <a:t>під відкритою ліцензією!</a:t>
            </a:r>
            <a:br/>
            <a:br/>
            <a:br/>
            <a:br/>
            <a:br/>
            <a:r>
              <a:rPr b="1" lang="uk-UA" sz="2200" spc="-1" strike="noStrike">
                <a:latin typeface="DejaVu Serif"/>
              </a:rPr>
              <a:t> </a:t>
            </a:r>
            <a:endParaRPr b="0" lang="uk-UA" sz="22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3200" spc="-1" strike="noStrike">
                <a:latin typeface="DejaVu Serif"/>
              </a:rPr>
              <a:t>Це не дивно для Нової Зеландії, де частково до цього часу збереглися відносини, характерні для економіки дарування.</a:t>
            </a:r>
            <a:br/>
            <a:r>
              <a:rPr b="0" lang="uk-UA" sz="3200" spc="-1" strike="noStrike">
                <a:latin typeface="DejaVu Serif"/>
              </a:rPr>
              <a:t> </a:t>
            </a:r>
            <a:endParaRPr b="0" lang="uk-UA" sz="32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uk-UA" sz="3200" spc="-1" strike="noStrike">
                <a:latin typeface="DejaVu Serif"/>
              </a:rPr>
              <a:t>Економіка дарування</a:t>
            </a:r>
            <a:r>
              <a:rPr b="0" lang="uk-UA" sz="3200" spc="-1" strike="noStrike">
                <a:latin typeface="DejaVu Serif"/>
              </a:rPr>
              <a:t> — це система суспільного устрою, при якому цінні товари і послуги регулярно передаються без будь-яких конкретних домовленостей про негайну або майбутню нагороду (тобто відсутній обмін, немає вимоги „послуга за послугу“).</a:t>
            </a:r>
            <a:br/>
            <a:r>
              <a:rPr b="0" lang="uk-UA" sz="3200" spc="-1" strike="noStrike">
                <a:latin typeface="DejaVu Serif"/>
              </a:rPr>
              <a:t> </a:t>
            </a:r>
            <a:endParaRPr b="0" lang="uk-UA" sz="3200" spc="-1" strike="noStrike">
              <a:latin typeface="DejaVu Serif"/>
            </a:endParaRPr>
          </a:p>
          <a:p>
            <a:pPr lvl="7" marL="3456000" indent="-216000">
              <a:spcAft>
                <a:spcPts val="283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uk-UA" sz="3200" spc="-1" strike="noStrike">
                <a:latin typeface="DejaVu Serif"/>
              </a:rPr>
              <a:t>Koha</a:t>
            </a:r>
            <a:r>
              <a:rPr b="0" lang="uk-UA" sz="3200" spc="-1" strike="noStrike">
                <a:latin typeface="DejaVu Serif"/>
              </a:rPr>
              <a:t> мовою māori означає </a:t>
            </a:r>
            <a:r>
              <a:rPr b="1" lang="uk-UA" sz="3200" spc="-1" strike="noStrike">
                <a:latin typeface="DejaVu Serif"/>
              </a:rPr>
              <a:t>дар у відповідь</a:t>
            </a:r>
            <a:r>
              <a:rPr b="0" lang="uk-UA" sz="3200" spc="-1" strike="noStrike">
                <a:latin typeface="DejaVu Serif"/>
              </a:rPr>
              <a:t> чи подарунок з очікуванням. Назва поєднала у собі філософію тубільців маорі та концепцію відкритого й вільного програмного забезпечення. Елементи „економіки дарування“ присутні і у сучасному інформаційному суспільстві (відкритий доступ, код, дані, знання…). </a:t>
            </a:r>
            <a:endParaRPr b="0" lang="uk-UA" sz="3200" spc="-1" strike="noStrike">
              <a:latin typeface="Arial"/>
            </a:endParaRPr>
          </a:p>
        </p:txBody>
      </p:sp>
      <p:sp>
        <p:nvSpPr>
          <p:cNvPr id="52" name="TextShape 2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Рішення</a:t>
            </a:r>
            <a:endParaRPr b="0" lang="uk-UA" sz="2800" spc="-1" strike="noStrike">
              <a:latin typeface="DejaVu Serif"/>
            </a:endParaRPr>
          </a:p>
        </p:txBody>
      </p:sp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4902840" y="1152000"/>
            <a:ext cx="3305160" cy="2449440"/>
          </a:xfrm>
          <a:prstGeom prst="rect">
            <a:avLst/>
          </a:prstGeom>
          <a:ln>
            <a:noFill/>
          </a:ln>
        </p:spPr>
      </p:pic>
      <p:pic>
        <p:nvPicPr>
          <p:cNvPr id="54" name="" descr=""/>
          <p:cNvPicPr/>
          <p:nvPr/>
        </p:nvPicPr>
        <p:blipFill>
          <a:blip r:embed="rId2"/>
          <a:stretch/>
        </p:blipFill>
        <p:spPr>
          <a:xfrm>
            <a:off x="599760" y="4961160"/>
            <a:ext cx="1344240" cy="1734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Open Source</a:t>
            </a:r>
            <a:endParaRPr b="0" lang="uk-UA" sz="2800" spc="-1" strike="noStrike">
              <a:latin typeface="DejaVu Serif"/>
            </a:endParaRPr>
          </a:p>
        </p:txBody>
      </p:sp>
      <p:sp>
        <p:nvSpPr>
          <p:cNvPr id="56" name="TextShape 2"/>
          <p:cNvSpPr txBox="1"/>
          <p:nvPr/>
        </p:nvSpPr>
        <p:spPr>
          <a:xfrm>
            <a:off x="504000" y="1728000"/>
            <a:ext cx="9072000" cy="445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DejaVu Serif"/>
              </a:rPr>
              <a:t>Відкрите джерело дозволило розробці АБІС Koha вийти у світ.</a:t>
            </a:r>
            <a:endParaRPr b="0" lang="uk-UA" sz="24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DejaVu Serif"/>
              </a:rPr>
              <a:t>Ідея колективної розробки почала працювати.</a:t>
            </a:r>
            <a:endParaRPr b="0" lang="uk-UA" sz="24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DejaVu Serif"/>
              </a:rPr>
              <a:t>Вклад: бібліотекарі, біб-програмісти, гранти, компанії.</a:t>
            </a:r>
            <a:endParaRPr b="0" lang="uk-UA" sz="24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DejaVu Serif"/>
              </a:rPr>
              <a:t>Еволюційний розвиток, додаються першочергово найбільш затребувані можливості.</a:t>
            </a:r>
            <a:endParaRPr b="0" lang="uk-UA" sz="24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400" spc="-1" strike="noStrike">
                <a:latin typeface="DejaVu Serif"/>
              </a:rPr>
              <a:t> </a:t>
            </a:r>
            <a:endParaRPr b="0" lang="uk-UA" sz="2400" spc="-1" strike="noStrike">
              <a:latin typeface="DejaVu Serif"/>
            </a:endParaRPr>
          </a:p>
        </p:txBody>
      </p:sp>
      <p:pic>
        <p:nvPicPr>
          <p:cNvPr id="57" name="" descr=""/>
          <p:cNvPicPr/>
          <p:nvPr/>
        </p:nvPicPr>
        <p:blipFill>
          <a:blip r:embed="rId1"/>
          <a:stretch/>
        </p:blipFill>
        <p:spPr>
          <a:xfrm>
            <a:off x="3396240" y="4791600"/>
            <a:ext cx="3672000" cy="2424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Труднощі та невдачі</a:t>
            </a:r>
            <a:endParaRPr b="0" lang="uk-UA" sz="2800" spc="-1" strike="noStrike">
              <a:latin typeface="DejaVu Serif"/>
            </a:endParaRPr>
          </a:p>
        </p:txBody>
      </p:sp>
      <p:sp>
        <p:nvSpPr>
          <p:cNvPr id="59" name="TextShape 2"/>
          <p:cNvSpPr txBox="1"/>
          <p:nvPr/>
        </p:nvSpPr>
        <p:spPr>
          <a:xfrm>
            <a:off x="504000" y="1800000"/>
            <a:ext cx="9072000" cy="5256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Не все було легко:</a:t>
            </a:r>
            <a:endParaRPr b="0" lang="uk-UA" sz="2600" spc="-1" strike="noStrike">
              <a:latin typeface="DejaVu Serif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спочатку недостатні можливості;</a:t>
            </a:r>
            <a:endParaRPr b="0" lang="uk-UA" sz="2600" spc="-1" strike="noStrike">
              <a:latin typeface="DejaVu Serif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деякі вдосконалення не прижилися;</a:t>
            </a:r>
            <a:endParaRPr b="0" lang="uk-UA" sz="2600" spc="-1" strike="noStrike">
              <a:latin typeface="DejaVu Serif"/>
            </a:endParaRPr>
          </a:p>
          <a:p>
            <a:pPr lvl="2" marL="1296000" indent="-288000">
              <a:spcAft>
                <a:spcPts val="850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навіть веб-інтерфейс відлякуквав на початку 2000-их.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Часто Koha поступалася комерційним коробочним рішенням: 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немає офіційної </a:t>
            </a:r>
            <a:br/>
            <a:r>
              <a:rPr b="0" lang="uk-UA" sz="2600" spc="-1" strike="noStrike">
                <a:latin typeface="DejaVu Serif"/>
              </a:rPr>
              <a:t>підтримки;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недостатня підтримка </a:t>
            </a:r>
            <a:br/>
            <a:r>
              <a:rPr b="0" lang="uk-UA" sz="2600" spc="-1" strike="noStrike">
                <a:latin typeface="DejaVu Serif"/>
              </a:rPr>
              <a:t>місцевих особливостей </a:t>
            </a:r>
            <a:br/>
            <a:r>
              <a:rPr b="0" lang="uk-UA" sz="2600" spc="-1" strike="noStrike">
                <a:latin typeface="DejaVu Serif"/>
              </a:rPr>
              <a:t>біб-справи;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немає перекладу, </a:t>
            </a:r>
            <a:br/>
            <a:r>
              <a:rPr b="0" lang="uk-UA" sz="2600" spc="-1" strike="noStrike">
                <a:latin typeface="DejaVu Serif"/>
              </a:rPr>
              <a:t>документації;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 </a:t>
            </a:r>
            <a:r>
              <a:rPr b="0" lang="uk-UA" sz="2600" spc="-1" strike="noStrike">
                <a:latin typeface="DejaVu Serif"/>
              </a:rPr>
              <a:t>волонтерам-розробникам </a:t>
            </a:r>
            <a:br/>
            <a:r>
              <a:rPr b="0" lang="uk-UA" sz="2600" spc="-1" strike="noStrike">
                <a:latin typeface="DejaVu Serif"/>
              </a:rPr>
              <a:t>складно конкурувати у рекламних </a:t>
            </a:r>
            <a:br/>
            <a:r>
              <a:rPr b="0" lang="uk-UA" sz="2600" spc="-1" strike="noStrike">
                <a:latin typeface="DejaVu Serif"/>
              </a:rPr>
              <a:t>та піар-заходах з комерційними розробниками.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4032000" y="3669480"/>
            <a:ext cx="5760000" cy="2450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Невдачі як виклики</a:t>
            </a:r>
            <a:endParaRPr b="0" lang="uk-UA" sz="2800" spc="-1" strike="noStrike">
              <a:latin typeface="DejaVu Serif"/>
            </a:endParaRPr>
          </a:p>
        </p:txBody>
      </p:sp>
      <p:sp>
        <p:nvSpPr>
          <p:cNvPr id="62" name="TextShape 2"/>
          <p:cNvSpPr txBox="1"/>
          <p:nvPr/>
        </p:nvSpPr>
        <p:spPr>
          <a:xfrm>
            <a:off x="504000" y="1800000"/>
            <a:ext cx="9072000" cy="504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Це все були виклики, знаходився хтось, хто справлявся з ними.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Зараз: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більше 300 розробників;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93 мови;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чисельні веб-ресурси та служби навколо розробки та підтримки Koha;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спільноти користувачів в кожній країні (обмін досвідом, заходи);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бібліотеки на Koha часто надають  методичну підтримку;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компанії — комерційну підтримку;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від 4 тис. до 10 тис. бібліотек </a:t>
            </a:r>
            <a:br/>
            <a:r>
              <a:rPr b="0" lang="uk-UA" sz="2600" spc="-1" strike="noStrike">
                <a:latin typeface="DejaVu Serif"/>
              </a:rPr>
              <a:t>використовують  АБІС Koha;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щорічна міжнародна </a:t>
            </a:r>
            <a:br/>
            <a:r>
              <a:rPr b="0" lang="uk-UA" sz="2600" spc="-1" strike="noStrike">
                <a:latin typeface="DejaVu Serif"/>
              </a:rPr>
              <a:t>конференція </a:t>
            </a:r>
            <a:r>
              <a:rPr b="0" lang="uk-UA" sz="2600" spc="-1" strike="noStrike">
                <a:latin typeface="DejaVu Serif"/>
                <a:ea typeface="WenQuanYi Zen Hei"/>
              </a:rPr>
              <a:t>KohaCon.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</p:txBody>
      </p:sp>
      <p:pic>
        <p:nvPicPr>
          <p:cNvPr id="63" name="" descr=""/>
          <p:cNvPicPr/>
          <p:nvPr/>
        </p:nvPicPr>
        <p:blipFill>
          <a:blip r:embed="rId1"/>
          <a:stretch/>
        </p:blipFill>
        <p:spPr>
          <a:xfrm>
            <a:off x="6336000" y="4896000"/>
            <a:ext cx="3258000" cy="2184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Koha в Україні</a:t>
            </a:r>
            <a:endParaRPr b="0" lang="uk-UA" sz="2800" spc="-1" strike="noStrike">
              <a:latin typeface="DejaVu Serif"/>
            </a:endParaRPr>
          </a:p>
        </p:txBody>
      </p:sp>
      <p:sp>
        <p:nvSpPr>
          <p:cNvPr id="65" name="TextShape 2"/>
          <p:cNvSpPr txBox="1"/>
          <p:nvPr/>
        </p:nvSpPr>
        <p:spPr>
          <a:xfrm>
            <a:off x="504000" y="1800000"/>
            <a:ext cx="9072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2004 — початок адаптацїї Koha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2006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перший ЕК на АБІС Koha в НБУ В. Стефаника 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2007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завершено переклад українською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2007-2008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доповіді на конференціях (Судак, UAFOSS)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2009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адаптація УКРМАРК-у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2011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початок перекладів для MARC21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2016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українська спільнота користувачів Koha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2016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українські веб-ресурси, демо-сервери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2008-2018 </a:t>
            </a:r>
            <a:r>
              <a:rPr b="0" lang="uk-UA" sz="2600" spc="-1" strike="noStrike">
                <a:latin typeface="DejaVu Serif"/>
              </a:rPr>
              <a:t>— </a:t>
            </a:r>
            <a:r>
              <a:rPr b="0" lang="uk-UA" sz="2600" spc="-1" strike="noStrike">
                <a:latin typeface="DejaVu Serif"/>
              </a:rPr>
              <a:t>біля 20 бібліотек в Україні використовують Koha</a:t>
            </a:r>
            <a:endParaRPr b="0" lang="uk-UA" sz="2600" spc="-1" strike="noStrike">
              <a:latin typeface="DejaVu Serif"/>
            </a:endParaRPr>
          </a:p>
        </p:txBody>
      </p:sp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4248000" y="5976000"/>
            <a:ext cx="1610640" cy="1170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504000" y="576000"/>
            <a:ext cx="7200000" cy="72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Статус перекладу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504000" y="1440000"/>
            <a:ext cx="9072000" cy="547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 algn="r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АБІС Koha — великий проект для перекладу</a:t>
            </a:r>
            <a:endParaRPr b="0" lang="uk-UA" sz="2600" spc="-1" strike="noStrike">
              <a:latin typeface="DejaVu Serif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130714 слів — інтерфейсна частина</a:t>
            </a:r>
            <a:endParaRPr b="0" lang="uk-UA" sz="2600" spc="-1" strike="noStrike">
              <a:latin typeface="Arial"/>
            </a:endParaRPr>
          </a:p>
          <a:p>
            <a:pPr lvl="1" marL="864000" indent="-324000">
              <a:spcAft>
                <a:spcPts val="1134"/>
              </a:spcAft>
              <a:buClr>
                <a:srgbClr val="99cc66"/>
              </a:buClr>
              <a:buSzPct val="75000"/>
              <a:buFont typeface="Symbol" charset="2"/>
              <a:buChar char=""/>
            </a:pPr>
            <a:r>
              <a:rPr b="0" lang="uk-UA" sz="2600" spc="-1" strike="noStrike">
                <a:latin typeface="DejaVu Serif"/>
              </a:rPr>
              <a:t>134281 слів — загальне керівництво</a:t>
            </a:r>
            <a:endParaRPr b="0" lang="uk-UA" sz="2600" spc="-1" strike="noStrike">
              <a:latin typeface="Arial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uk-UA" sz="2600" spc="-1" strike="noStrike">
                <a:latin typeface="DejaVu Serif"/>
              </a:rPr>
              <a:t>Читацький інтерфейс — 100% перекладено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Інтерфейс бібліотекаря — 59% (5552 рядки чи 24767 слів)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Переклад налаштувань — 30%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Вбудована довідка — 4%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uk-UA" sz="2600" spc="-1" strike="noStrike">
                <a:latin typeface="DejaVu Serif"/>
              </a:rPr>
              <a:t>UNIMARC-шаблони — 100%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MARC21-шаблони — 31%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1" lang="uk-UA" sz="2600" spc="-1" strike="noStrike">
                <a:latin typeface="DejaVu Serif"/>
              </a:rPr>
              <a:t>SQL-таблиці — 100%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Загальне керівництво по АБІС Koha — переклад не розпочато, </a:t>
            </a:r>
            <a:br/>
            <a:r>
              <a:rPr b="0" lang="uk-UA" sz="2600" spc="-1" strike="noStrike">
                <a:latin typeface="DejaVu Serif"/>
              </a:rPr>
              <a:t>однак на укр-вікі доступні часткові переклади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Допоміжні таблиці для перекладу: </a:t>
            </a:r>
            <a:r>
              <a:rPr b="0" lang="uk-UA" sz="2600" spc="-1" strike="noStrike">
                <a:latin typeface="DejaVu Serif"/>
                <a:hlinkClick r:id="rId1"/>
              </a:rPr>
              <a:t>http://koha.tntu.edu.ua:8008/translate/</a:t>
            </a: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  <a:p>
            <a:pPr marL="432000" indent="-324000" algn="r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i="1" lang="uk-UA" sz="2400" spc="-1" strike="noStrike">
                <a:latin typeface="DejaVu Serif"/>
              </a:rPr>
              <a:t>станом на квітень 2018</a:t>
            </a:r>
            <a:endParaRPr b="0" lang="uk-UA" sz="2400" spc="-1" strike="noStrike">
              <a:latin typeface="DejaVu Serif"/>
            </a:endParaRPr>
          </a:p>
        </p:txBody>
      </p:sp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6984000" y="1578600"/>
            <a:ext cx="2664000" cy="1517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504000" y="523080"/>
            <a:ext cx="8496000" cy="826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uk-UA" sz="2800" spc="-1" strike="noStrike">
                <a:latin typeface="DejaVu Serif"/>
              </a:rPr>
              <a:t>Процес адаптації АБІС Koha для України</a:t>
            </a:r>
            <a:endParaRPr b="0" lang="uk-UA" sz="2800" spc="-1" strike="noStrike">
              <a:latin typeface="Arial"/>
            </a:endParaRPr>
          </a:p>
        </p:txBody>
      </p:sp>
      <p:sp>
        <p:nvSpPr>
          <p:cNvPr id="71" name="TextShape 2"/>
          <p:cNvSpPr txBox="1"/>
          <p:nvPr/>
        </p:nvSpPr>
        <p:spPr>
          <a:xfrm>
            <a:off x="504000" y="1800000"/>
            <a:ext cx="9072000" cy="511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Підтримка української як мови даних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Переклад українською інтерфейсу, даних, довідки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Типові налаштування для України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Підтримка обліку біб-фондів за укр. нормами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Типові звіти для України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Вивід біб-запису за ДСТУ ГОСТ 7.1:2006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Повноцінна підтримка різнорівневих зв’язків (аналітика, томи)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Інтеграція УДК (класифікаційні записи)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 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Важливий елемент: включення українських вдосконалень у кодову базу АБІС Koha.</a:t>
            </a:r>
            <a:endParaRPr b="0" lang="uk-UA" sz="2600" spc="-1" strike="noStrike">
              <a:latin typeface="DejaVu Serif"/>
            </a:endParaRPr>
          </a:p>
          <a:p>
            <a:pPr marL="432000" indent="-324000">
              <a:spcAft>
                <a:spcPts val="1417"/>
              </a:spcAft>
              <a:buClr>
                <a:srgbClr val="99cc66"/>
              </a:buClr>
              <a:buSzPct val="45000"/>
              <a:buFont typeface="Wingdings" charset="2"/>
              <a:buChar char=""/>
            </a:pPr>
            <a:r>
              <a:rPr b="0" lang="uk-UA" sz="2600" spc="-1" strike="noStrike">
                <a:latin typeface="DejaVu Serif"/>
              </a:rPr>
              <a:t>Це забезпечить юридичні умови </a:t>
            </a:r>
            <a:br/>
            <a:r>
              <a:rPr b="0" lang="uk-UA" sz="2600" spc="-1" strike="noStrike">
                <a:latin typeface="DejaVu Serif"/>
              </a:rPr>
              <a:t>розповсюдження АБІС Koha (ліцензія GPL вер. 3.0).</a:t>
            </a:r>
            <a:endParaRPr b="0" lang="uk-UA" sz="2600" spc="-1" strike="noStrike">
              <a:latin typeface="DejaVu Serif"/>
            </a:endParaRPr>
          </a:p>
        </p:txBody>
      </p:sp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7929000" y="6120000"/>
            <a:ext cx="1355760" cy="64800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7128000" y="2592000"/>
            <a:ext cx="2448000" cy="1641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</TotalTime>
  <Application>LibreOffice/6.0.2.1.0$Linux_X86_64 LibreOffice_project/00m0$Build-1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2018-04-11T03:41:19Z</dcterms:created>
  <dc:creator/>
  <dc:description/>
  <dc:language>uk-UA</dc:language>
  <cp:lastModifiedBy/>
  <dcterms:modified xsi:type="dcterms:W3CDTF">2018-04-11T08:01:08Z</dcterms:modified>
  <cp:revision>21</cp:revision>
  <dc:subject/>
  <dc:title>Inspiration</dc:title>
</cp:coreProperties>
</file>