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dirty="0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24.02.2011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20880" cy="3096344"/>
          </a:xfrm>
        </p:spPr>
        <p:txBody>
          <a:bodyPr/>
          <a:lstStyle/>
          <a:p>
            <a:pPr algn="ctr"/>
            <a:r>
              <a:rPr lang="ru-RU" sz="3600" dirty="0" smtClean="0"/>
              <a:t>Тема: « Статистичні методи в </a:t>
            </a:r>
            <a:r>
              <a:rPr lang="en-US" sz="3600" dirty="0" smtClean="0"/>
              <a:t>SEO</a:t>
            </a:r>
            <a:r>
              <a:rPr lang="uk-UA" sz="3600" dirty="0" smtClean="0"/>
              <a:t> </a:t>
            </a:r>
            <a:r>
              <a:rPr lang="en-US" sz="3600" dirty="0"/>
              <a:t>та розрахунок релевантності </a:t>
            </a:r>
            <a:r>
              <a:rPr lang="en-US" sz="3600" dirty="0" smtClean="0"/>
              <a:t>в </a:t>
            </a:r>
            <a:r>
              <a:rPr lang="en-US" sz="3600" dirty="0"/>
              <a:t>пошукових системах</a:t>
            </a:r>
            <a:r>
              <a:rPr lang="uk-UA" sz="3600" dirty="0" smtClean="0"/>
              <a:t>»</a:t>
            </a:r>
            <a:endParaRPr lang="uk-UA" sz="3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653136"/>
            <a:ext cx="5114778" cy="2160240"/>
          </a:xfrm>
        </p:spPr>
        <p:txBody>
          <a:bodyPr/>
          <a:lstStyle/>
          <a:p>
            <a:r>
              <a:rPr lang="uk-UA" dirty="0" smtClean="0"/>
              <a:t>Доповідач:</a:t>
            </a:r>
          </a:p>
          <a:p>
            <a:r>
              <a:rPr lang="uk-UA" dirty="0" smtClean="0"/>
              <a:t>Дутка О.О.</a:t>
            </a:r>
          </a:p>
          <a:p>
            <a:endParaRPr lang="uk-UA" dirty="0"/>
          </a:p>
          <a:p>
            <a:endParaRPr lang="uk-UA" dirty="0" smtClean="0"/>
          </a:p>
          <a:p>
            <a:pPr algn="just"/>
            <a:r>
              <a:rPr lang="uk-UA" b="1" dirty="0" smtClean="0"/>
              <a:t>                Тернопіль 2011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10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000" dirty="0"/>
              <a:t>Тепер давайте спробуємо розглянути інші результати. Коли кожна із 3-х сторінок будуть посилатись одна на одну. Тепер картина кардинально помінялась, всі сторінки </a:t>
            </a:r>
            <a:r>
              <a:rPr lang="uk-UA" sz="2000" dirty="0" err="1"/>
              <a:t>сайта</a:t>
            </a:r>
            <a:r>
              <a:rPr lang="uk-UA" sz="2000" dirty="0"/>
              <a:t> посилаються одна на одну, відповідно вага кожної сторінки стала рівною.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sz="1400" dirty="0"/>
              <a:t>Сторінка А = 1</a:t>
            </a:r>
          </a:p>
          <a:p>
            <a:r>
              <a:rPr lang="uk-UA" sz="1400" dirty="0"/>
              <a:t>Сторінка B = 1</a:t>
            </a:r>
          </a:p>
          <a:p>
            <a:r>
              <a:rPr lang="uk-UA" sz="1400" dirty="0"/>
              <a:t>Сторінка C = 1</a:t>
            </a:r>
          </a:p>
          <a:p>
            <a:pPr marL="0" indent="0">
              <a:buNone/>
            </a:pPr>
            <a:r>
              <a:rPr lang="uk-UA" sz="2100" dirty="0"/>
              <a:t>Цим результатом ми досягнули максимуму. Тому компанії, які займаються послугами з просування сайтів знають всі тонкощі. Внутрішня </a:t>
            </a:r>
            <a:r>
              <a:rPr lang="uk-UA" sz="2100" dirty="0" err="1"/>
              <a:t>перелінковка</a:t>
            </a:r>
            <a:r>
              <a:rPr lang="uk-UA" sz="2100" dirty="0"/>
              <a:t> відіграє дуже важливу роль не тільки в значення PR, а і в кращі індексації певних сторінок. Правильно оформлене меню сайту також дасть свої результати. Якщо використовувати 4 і більше посилань з однієї сторінки на іншу сторінку, ПС зарахує це як 1 посилання, але якщо їх буде 20 і більше він може врахувати це як спам.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 descr="C:\Users\Ledi\Desktop\pr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9"/>
            <a:ext cx="1944216" cy="1573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84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88640"/>
            <a:ext cx="7516688" cy="6267096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Зараз давайте попробуємо надати більшої ваги головній сторінці. Як бачимо результат: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 descr="C:\Users\Ledi\Desktop\pr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2816"/>
            <a:ext cx="2448272" cy="13527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кутник 4"/>
          <p:cNvSpPr/>
          <p:nvPr/>
        </p:nvSpPr>
        <p:spPr>
          <a:xfrm>
            <a:off x="179512" y="3356992"/>
            <a:ext cx="7632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Сторінка А = 1.85</a:t>
            </a:r>
          </a:p>
          <a:p>
            <a:r>
              <a:rPr lang="uk-UA" dirty="0"/>
              <a:t>Сторінка B = 0,575</a:t>
            </a:r>
          </a:p>
          <a:p>
            <a:r>
              <a:rPr lang="uk-UA" dirty="0"/>
              <a:t>Сторінка C = 0,575</a:t>
            </a:r>
          </a:p>
          <a:p>
            <a:r>
              <a:rPr lang="uk-UA" dirty="0"/>
              <a:t> </a:t>
            </a:r>
          </a:p>
          <a:p>
            <a:r>
              <a:rPr lang="uk-UA" sz="2000" dirty="0"/>
              <a:t>Як бачимо тепер вага головної сторінки значно збільшилась. Це тому, що сторінки С і В посилаються на сторінку А, але вже не посилаються одна на одну.</a:t>
            </a:r>
          </a:p>
        </p:txBody>
      </p:sp>
    </p:spTree>
    <p:extLst>
      <p:ext uri="{BB962C8B-B14F-4D97-AF65-F5344CB8AC3E}">
        <p14:creationId xmlns:p14="http://schemas.microsoft.com/office/powerpoint/2010/main" val="1386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Експеримент збільшення сезонного </a:t>
            </a:r>
            <a:r>
              <a:rPr lang="uk-UA" dirty="0" err="1" smtClean="0"/>
              <a:t>трафіку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1800"/>
              <a:t>Автор поставив ціль – потрапити по основних запитах в топ 10 Google </a:t>
            </a:r>
            <a:r>
              <a:rPr lang="uk-UA" sz="1800" dirty="0"/>
              <a:t>і</a:t>
            </a:r>
            <a:r>
              <a:rPr lang="x-none" sz="1800"/>
              <a:t> Яндекса.</a:t>
            </a:r>
            <a:endParaRPr lang="uk-UA" sz="1800" dirty="0"/>
          </a:p>
          <a:p>
            <a:r>
              <a:rPr lang="x-none" sz="1800"/>
              <a:t>Для здійснення експер</a:t>
            </a:r>
            <a:r>
              <a:rPr lang="uk-UA" sz="1800" dirty="0"/>
              <a:t>и</a:t>
            </a:r>
            <a:r>
              <a:rPr lang="x-none" sz="1800"/>
              <a:t>менту автор скористався послугами копірайтерів і написав про День святого Валентина 6 статей. А потім вручну оптимізував тексти під невелику кількість ключових слів. Отож оптимізація під ключові слова стала 1 етапом експерименту.</a:t>
            </a:r>
            <a:endParaRPr lang="uk-UA" sz="1800" dirty="0"/>
          </a:p>
          <a:p>
            <a:r>
              <a:rPr lang="x-none" sz="1800"/>
              <a:t>На 2 етапі автор використав такий метод просування сайтів як купівля постових, а саме верхніх постових на блогах та сайтах.</a:t>
            </a:r>
            <a:endParaRPr lang="uk-UA" sz="1800" dirty="0"/>
          </a:p>
          <a:p>
            <a:r>
              <a:rPr lang="x-none" sz="1800"/>
              <a:t>Автор вирішив залучити також трафік за допомогою просування малюнків. Тому на 3 етапі зайнявся оптимізацією малюнків.</a:t>
            </a:r>
            <a:endParaRPr lang="uk-UA" sz="1800" dirty="0"/>
          </a:p>
          <a:p>
            <a:pPr marL="0" indent="0">
              <a:buNone/>
            </a:pPr>
            <a:endParaRPr lang="uk-UA" sz="1800" dirty="0"/>
          </a:p>
        </p:txBody>
      </p:sp>
      <p:pic>
        <p:nvPicPr>
          <p:cNvPr id="4" name="Рисунок 3" descr="C:\Users\Ledi\Desktop\valentinki-to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69160"/>
            <a:ext cx="3816425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70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C:\Users\Ledi\Desktop\valentinki-top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6192688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кутник 4"/>
          <p:cNvSpPr/>
          <p:nvPr/>
        </p:nvSpPr>
        <p:spPr>
          <a:xfrm>
            <a:off x="499960" y="458112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/>
              <a:t>Результати експерерменту зображенні на малюнках. Автору блогу вдалось отримати значну частину трафіку по ключових запитах до дня св. </a:t>
            </a:r>
            <a:r>
              <a:rPr lang="uk-UA" dirty="0"/>
              <a:t>В</a:t>
            </a:r>
            <a:r>
              <a:rPr lang="x-none"/>
              <a:t>алентина і піднятись в топ по трафіку з малюнків.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03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C:\Users\Ledi\Desktop\valentintrafik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5159102" cy="2606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кутник 4"/>
          <p:cNvSpPr/>
          <p:nvPr/>
        </p:nvSpPr>
        <p:spPr>
          <a:xfrm>
            <a:off x="683568" y="2996952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/>
              <a:t>Як ми бачимо по графіку, відвідуваність почала зростати приблизно з 7-го лютого. З 12-по 13-ті був стрибок на 7000 відвідувачів. А в саме свято більш 17000.</a:t>
            </a:r>
            <a:endParaRPr lang="uk-UA" dirty="0"/>
          </a:p>
        </p:txBody>
      </p:sp>
      <p:pic>
        <p:nvPicPr>
          <p:cNvPr id="6" name="Рисунок 5" descr="C:\Users\Ledi\Desktop\valentintop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20282"/>
            <a:ext cx="5616624" cy="2605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6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476672"/>
            <a:ext cx="5700468" cy="3096344"/>
          </a:xfrm>
        </p:spPr>
        <p:txBody>
          <a:bodyPr/>
          <a:lstStyle/>
          <a:p>
            <a:pPr algn="ctr"/>
            <a:r>
              <a:rPr lang="uk-UA" dirty="0" smtClean="0"/>
              <a:t>Дякую за увагу!!!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13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SEO (Search Engine Optimization</a:t>
            </a:r>
            <a:r>
              <a:rPr lang="en-US" dirty="0" smtClean="0"/>
              <a:t>)</a:t>
            </a:r>
            <a:endParaRPr lang="uk-UA" dirty="0" smtClean="0"/>
          </a:p>
          <a:p>
            <a:pPr marL="0" indent="0">
              <a:buNone/>
            </a:pPr>
            <a:r>
              <a:rPr lang="en-US" dirty="0" err="1" smtClean="0"/>
              <a:t>Іншими</a:t>
            </a:r>
            <a:r>
              <a:rPr lang="en-US" dirty="0" smtClean="0"/>
              <a:t> </a:t>
            </a:r>
            <a:r>
              <a:rPr lang="en-US" dirty="0" err="1"/>
              <a:t>словами</a:t>
            </a:r>
            <a:r>
              <a:rPr lang="en-US" dirty="0"/>
              <a:t>, SEO – </a:t>
            </a:r>
            <a:r>
              <a:rPr lang="en-US" dirty="0" err="1"/>
              <a:t>сукупність</a:t>
            </a:r>
            <a:r>
              <a:rPr lang="en-US" dirty="0"/>
              <a:t> </a:t>
            </a:r>
            <a:r>
              <a:rPr lang="en-US" dirty="0" err="1"/>
              <a:t>різних</a:t>
            </a:r>
            <a:r>
              <a:rPr lang="en-US" dirty="0"/>
              <a:t> </a:t>
            </a:r>
            <a:r>
              <a:rPr lang="en-US" dirty="0" err="1"/>
              <a:t>методів</a:t>
            </a:r>
            <a:r>
              <a:rPr lang="en-US" dirty="0"/>
              <a:t>, </a:t>
            </a:r>
            <a:r>
              <a:rPr lang="en-US" dirty="0" err="1"/>
              <a:t>які</a:t>
            </a:r>
            <a:r>
              <a:rPr lang="en-US" dirty="0"/>
              <a:t> </a:t>
            </a:r>
            <a:r>
              <a:rPr lang="en-US" dirty="0" err="1"/>
              <a:t>сприяють</a:t>
            </a:r>
            <a:r>
              <a:rPr lang="en-US" dirty="0"/>
              <a:t> </a:t>
            </a:r>
            <a:r>
              <a:rPr lang="en-US" dirty="0" err="1"/>
              <a:t>високому</a:t>
            </a:r>
            <a:r>
              <a:rPr lang="en-US" dirty="0"/>
              <a:t> </a:t>
            </a:r>
            <a:r>
              <a:rPr lang="en-US" dirty="0" err="1"/>
              <a:t>ранжуванню</a:t>
            </a:r>
            <a:r>
              <a:rPr lang="en-US" dirty="0"/>
              <a:t> </a:t>
            </a:r>
            <a:r>
              <a:rPr lang="en-US" dirty="0" err="1"/>
              <a:t>сайтів</a:t>
            </a:r>
            <a:r>
              <a:rPr lang="en-US" dirty="0"/>
              <a:t> в </a:t>
            </a:r>
            <a:r>
              <a:rPr lang="ru-RU" dirty="0"/>
              <a:t>пошукових машинах</a:t>
            </a:r>
            <a:r>
              <a:rPr lang="en-US" dirty="0" smtClean="0"/>
              <a:t>.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ru-RU" dirty="0" smtClean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три </a:t>
            </a:r>
            <a:r>
              <a:rPr lang="ru-RU" dirty="0" err="1"/>
              <a:t>класи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пошукової</a:t>
            </a:r>
            <a:r>
              <a:rPr lang="ru-RU" dirty="0"/>
              <a:t> </a:t>
            </a:r>
            <a:r>
              <a:rPr lang="ru-RU" dirty="0" err="1" smtClean="0"/>
              <a:t>оптимізації</a:t>
            </a:r>
            <a:r>
              <a:rPr lang="ru-RU" dirty="0" smtClean="0"/>
              <a:t>:</a:t>
            </a:r>
          </a:p>
          <a:p>
            <a:r>
              <a:rPr lang="ru-RU" sz="2400" b="1" i="1" dirty="0" err="1"/>
              <a:t>Білі</a:t>
            </a:r>
            <a:r>
              <a:rPr lang="ru-RU" sz="2400" b="1" i="1" dirty="0"/>
              <a:t> </a:t>
            </a:r>
            <a:r>
              <a:rPr lang="ru-RU" sz="2400" b="1" i="1" dirty="0" smtClean="0"/>
              <a:t>методи</a:t>
            </a:r>
          </a:p>
          <a:p>
            <a:pPr>
              <a:buFontTx/>
              <a:buChar char="-"/>
            </a:pPr>
            <a:r>
              <a:rPr lang="ru-RU" sz="1800" dirty="0" err="1" smtClean="0"/>
              <a:t>Оптимізація</a:t>
            </a:r>
            <a:r>
              <a:rPr lang="ru-RU" sz="1800" dirty="0" smtClean="0"/>
              <a:t> HTML-коду;</a:t>
            </a:r>
          </a:p>
          <a:p>
            <a:pPr>
              <a:buFontTx/>
              <a:buChar char="-"/>
            </a:pPr>
            <a:r>
              <a:rPr lang="ru-RU" sz="1800" dirty="0" err="1"/>
              <a:t>Зовнішня</a:t>
            </a:r>
            <a:r>
              <a:rPr lang="ru-RU" sz="1800" dirty="0"/>
              <a:t> </a:t>
            </a:r>
            <a:r>
              <a:rPr lang="ru-RU" sz="1800" dirty="0" err="1"/>
              <a:t>ссилочна</a:t>
            </a:r>
            <a:r>
              <a:rPr lang="ru-RU" sz="1800" dirty="0"/>
              <a:t> </a:t>
            </a:r>
            <a:r>
              <a:rPr lang="ru-RU" sz="1800" dirty="0" err="1"/>
              <a:t>маса</a:t>
            </a:r>
            <a:r>
              <a:rPr lang="ru-RU" sz="1800" dirty="0"/>
              <a:t> сайт</a:t>
            </a:r>
            <a:r>
              <a:rPr lang="uk-UA" sz="1800" dirty="0" smtClean="0"/>
              <a:t>у;</a:t>
            </a:r>
          </a:p>
          <a:p>
            <a:pPr>
              <a:buFontTx/>
              <a:buChar char="-"/>
            </a:pPr>
            <a:r>
              <a:rPr lang="ru-RU" sz="1800" dirty="0" err="1" smtClean="0"/>
              <a:t>Обмін</a:t>
            </a:r>
            <a:r>
              <a:rPr lang="ru-RU" sz="1800" dirty="0" smtClean="0"/>
              <a:t> </a:t>
            </a:r>
            <a:r>
              <a:rPr lang="ru-RU" sz="1800" dirty="0" err="1"/>
              <a:t>ссилками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статтями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різними</a:t>
            </a:r>
            <a:r>
              <a:rPr lang="ru-RU" sz="1800" dirty="0"/>
              <a:t> </a:t>
            </a:r>
            <a:r>
              <a:rPr lang="ru-RU" sz="1800" dirty="0" smtClean="0"/>
              <a:t>сайтами.</a:t>
            </a:r>
          </a:p>
          <a:p>
            <a:r>
              <a:rPr lang="ru-RU" sz="2400" b="1" i="1" dirty="0" err="1"/>
              <a:t>Чорні</a:t>
            </a:r>
            <a:r>
              <a:rPr lang="ru-RU" sz="2400" b="1" i="1" dirty="0"/>
              <a:t> методи</a:t>
            </a:r>
            <a:endParaRPr lang="uk-UA" sz="2400" dirty="0"/>
          </a:p>
          <a:p>
            <a:pPr>
              <a:buFontTx/>
              <a:buChar char="-"/>
            </a:pPr>
            <a:r>
              <a:rPr lang="ru-RU" sz="1800" dirty="0" err="1" smtClean="0"/>
              <a:t>Маніпуляція</a:t>
            </a:r>
            <a:r>
              <a:rPr lang="ru-RU" sz="1800" dirty="0" smtClean="0"/>
              <a:t> </a:t>
            </a:r>
            <a:r>
              <a:rPr lang="ru-RU" sz="1800" dirty="0"/>
              <a:t>з текстом сайту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ключовими</a:t>
            </a:r>
            <a:r>
              <a:rPr lang="ru-RU" sz="1800" dirty="0"/>
              <a:t> </a:t>
            </a:r>
            <a:r>
              <a:rPr lang="ru-RU" sz="1800" dirty="0" smtClean="0"/>
              <a:t>словами;</a:t>
            </a:r>
          </a:p>
          <a:p>
            <a:pPr>
              <a:buFontTx/>
              <a:buChar char="-"/>
            </a:pPr>
            <a:r>
              <a:rPr lang="ru-RU" sz="1800" dirty="0" err="1" smtClean="0"/>
              <a:t>Дорвеї</a:t>
            </a:r>
            <a:r>
              <a:rPr lang="ru-RU" sz="1800" dirty="0" smtClean="0"/>
              <a:t>;</a:t>
            </a:r>
          </a:p>
          <a:p>
            <a:pPr>
              <a:buFontTx/>
              <a:buChar char="-"/>
            </a:pPr>
            <a:r>
              <a:rPr lang="ru-RU" sz="1800" dirty="0" err="1" smtClean="0"/>
              <a:t>Клоакінг</a:t>
            </a:r>
            <a:r>
              <a:rPr lang="ru-RU" sz="1800" dirty="0"/>
              <a:t>;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Спам.</a:t>
            </a:r>
            <a:endParaRPr lang="ru-RU" sz="1800" dirty="0"/>
          </a:p>
          <a:p>
            <a:pPr>
              <a:buFontTx/>
              <a:buChar char="-"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941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r>
              <a:rPr lang="uk-UA" dirty="0" smtClean="0"/>
              <a:t>Сірі методи</a:t>
            </a:r>
          </a:p>
          <a:p>
            <a:pPr marL="0" indent="0" algn="just">
              <a:buNone/>
            </a:pPr>
            <a:r>
              <a:rPr lang="ru-RU" sz="1800" dirty="0" err="1"/>
              <a:t>Відповідно</a:t>
            </a:r>
            <a:r>
              <a:rPr lang="ru-RU" sz="1800" dirty="0"/>
              <a:t> </a:t>
            </a:r>
            <a:r>
              <a:rPr lang="ru-RU" sz="1800" dirty="0" err="1"/>
              <a:t>це</a:t>
            </a:r>
            <a:r>
              <a:rPr lang="ru-RU" sz="1800" dirty="0"/>
              <a:t> методи , </a:t>
            </a:r>
            <a:r>
              <a:rPr lang="ru-RU" sz="1800" dirty="0" err="1"/>
              <a:t>які</a:t>
            </a:r>
            <a:r>
              <a:rPr lang="ru-RU" sz="1800" dirty="0"/>
              <a:t> не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віднести</a:t>
            </a:r>
            <a:r>
              <a:rPr lang="ru-RU" sz="1800" dirty="0"/>
              <a:t> </a:t>
            </a:r>
            <a:r>
              <a:rPr lang="ru-RU" sz="1800" dirty="0" err="1"/>
              <a:t>ні</a:t>
            </a:r>
            <a:r>
              <a:rPr lang="ru-RU" sz="1800" dirty="0"/>
              <a:t> до </a:t>
            </a:r>
            <a:r>
              <a:rPr lang="ru-RU" sz="1800" dirty="0" err="1"/>
              <a:t>білих</a:t>
            </a:r>
            <a:r>
              <a:rPr lang="ru-RU" sz="1800" dirty="0"/>
              <a:t>, </a:t>
            </a:r>
            <a:r>
              <a:rPr lang="ru-RU" sz="1800" dirty="0" err="1"/>
              <a:t>ні</a:t>
            </a:r>
            <a:r>
              <a:rPr lang="ru-RU" sz="1800" dirty="0"/>
              <a:t> до </a:t>
            </a:r>
            <a:r>
              <a:rPr lang="ru-RU" sz="1800" dirty="0" err="1"/>
              <a:t>чорних</a:t>
            </a:r>
            <a:r>
              <a:rPr lang="ru-RU" sz="1800" dirty="0"/>
              <a:t> </a:t>
            </a:r>
            <a:r>
              <a:rPr lang="ru-RU" sz="1800" dirty="0" err="1"/>
              <a:t>методів</a:t>
            </a:r>
            <a:r>
              <a:rPr lang="ru-RU" sz="1800" dirty="0"/>
              <a:t>. Прикладом такого методу </a:t>
            </a:r>
            <a:r>
              <a:rPr lang="ru-RU" sz="1800" dirty="0" err="1"/>
              <a:t>являється</a:t>
            </a:r>
            <a:r>
              <a:rPr lang="ru-RU" sz="1800" dirty="0"/>
              <a:t> </a:t>
            </a:r>
            <a:r>
              <a:rPr lang="ru-RU" sz="1800" dirty="0" err="1"/>
              <a:t>массовий</a:t>
            </a:r>
            <a:r>
              <a:rPr lang="ru-RU" sz="1800" dirty="0"/>
              <a:t> </a:t>
            </a:r>
            <a:r>
              <a:rPr lang="ru-RU" sz="1800" dirty="0" err="1"/>
              <a:t>обмін</a:t>
            </a:r>
            <a:r>
              <a:rPr lang="ru-RU" sz="1800" dirty="0"/>
              <a:t> </a:t>
            </a:r>
            <a:r>
              <a:rPr lang="ru-RU" sz="1800" dirty="0" err="1"/>
              <a:t>ссилок</a:t>
            </a:r>
            <a:r>
              <a:rPr lang="ru-RU" sz="1800" dirty="0"/>
              <a:t>.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б довести,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цей</a:t>
            </a:r>
            <a:r>
              <a:rPr lang="ru-RU" sz="1800" dirty="0"/>
              <a:t> метод </a:t>
            </a:r>
            <a:r>
              <a:rPr lang="ru-RU" sz="1800" dirty="0" err="1"/>
              <a:t>використовується</a:t>
            </a:r>
            <a:r>
              <a:rPr lang="ru-RU" sz="1800" dirty="0"/>
              <a:t> для </a:t>
            </a:r>
            <a:r>
              <a:rPr lang="ru-RU" sz="1800" dirty="0" err="1"/>
              <a:t>підвищення</a:t>
            </a:r>
            <a:r>
              <a:rPr lang="ru-RU" sz="1800" dirty="0"/>
              <a:t> </a:t>
            </a:r>
            <a:r>
              <a:rPr lang="ru-RU" sz="1800" dirty="0" err="1"/>
              <a:t>показників</a:t>
            </a:r>
            <a:r>
              <a:rPr lang="ru-RU" sz="1800" dirty="0"/>
              <a:t> сайта, то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би</a:t>
            </a:r>
            <a:r>
              <a:rPr lang="ru-RU" sz="1800" dirty="0"/>
              <a:t> </a:t>
            </a:r>
            <a:r>
              <a:rPr lang="ru-RU" sz="1800" dirty="0" err="1"/>
              <a:t>порушення</a:t>
            </a:r>
            <a:r>
              <a:rPr lang="ru-RU" sz="1800" dirty="0"/>
              <a:t> правил пошукових систем. Але </a:t>
            </a:r>
            <a:r>
              <a:rPr lang="ru-RU" sz="1800" dirty="0" err="1"/>
              <a:t>цього</a:t>
            </a:r>
            <a:r>
              <a:rPr lang="ru-RU" sz="1800" dirty="0"/>
              <a:t> </a:t>
            </a:r>
            <a:r>
              <a:rPr lang="ru-RU" sz="1800" dirty="0" err="1"/>
              <a:t>зробити</a:t>
            </a:r>
            <a:r>
              <a:rPr lang="ru-RU" sz="1800" dirty="0"/>
              <a:t> не </a:t>
            </a:r>
            <a:r>
              <a:rPr lang="ru-RU" sz="1800" dirty="0" err="1"/>
              <a:t>можливо</a:t>
            </a:r>
            <a:r>
              <a:rPr lang="ru-RU" sz="1800" dirty="0"/>
              <a:t>, тому </a:t>
            </a:r>
            <a:r>
              <a:rPr lang="ru-RU" sz="1800" dirty="0" err="1"/>
              <a:t>їх</a:t>
            </a:r>
            <a:r>
              <a:rPr lang="ru-RU" sz="1800" dirty="0"/>
              <a:t> не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віднести</a:t>
            </a:r>
            <a:r>
              <a:rPr lang="ru-RU" sz="1800" dirty="0"/>
              <a:t> до </a:t>
            </a:r>
            <a:r>
              <a:rPr lang="ru-RU" sz="1800" dirty="0" err="1"/>
              <a:t>чорних</a:t>
            </a:r>
            <a:r>
              <a:rPr lang="ru-RU" sz="1800" dirty="0"/>
              <a:t> </a:t>
            </a:r>
            <a:r>
              <a:rPr lang="ru-RU" sz="1800" dirty="0" err="1"/>
              <a:t>методів</a:t>
            </a:r>
            <a:r>
              <a:rPr lang="ru-RU" sz="1800" dirty="0"/>
              <a:t>, </a:t>
            </a:r>
            <a:r>
              <a:rPr lang="ru-RU" sz="1800" dirty="0" err="1"/>
              <a:t>відповідно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зрозумілих</a:t>
            </a:r>
            <a:r>
              <a:rPr lang="ru-RU" sz="1800" dirty="0"/>
              <a:t> причинам не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віднести</a:t>
            </a:r>
            <a:r>
              <a:rPr lang="ru-RU" sz="1800" dirty="0"/>
              <a:t> і до </a:t>
            </a:r>
            <a:r>
              <a:rPr lang="ru-RU" sz="1800" dirty="0" err="1"/>
              <a:t>білих</a:t>
            </a:r>
            <a:r>
              <a:rPr lang="ru-RU" sz="1800" dirty="0"/>
              <a:t>.</a:t>
            </a:r>
            <a:endParaRPr lang="uk-UA" sz="1800" dirty="0"/>
          </a:p>
          <a:p>
            <a:pPr marL="0" indent="0">
              <a:buNone/>
            </a:pPr>
            <a:r>
              <a:rPr lang="uk-UA" sz="1900" dirty="0"/>
              <a:t>Ще один метод, </a:t>
            </a:r>
            <a:r>
              <a:rPr lang="uk-UA" sz="1900" dirty="0" err="1"/>
              <a:t>сплоги</a:t>
            </a:r>
            <a:r>
              <a:rPr lang="uk-UA" sz="1900" dirty="0"/>
              <a:t>. </a:t>
            </a:r>
            <a:r>
              <a:rPr lang="en-US" sz="1900" b="1" dirty="0" err="1"/>
              <a:t>Сплоги</a:t>
            </a:r>
            <a:r>
              <a:rPr lang="en-US" sz="1900" b="1" dirty="0"/>
              <a:t> </a:t>
            </a:r>
            <a:r>
              <a:rPr lang="en-US" sz="1900" dirty="0" err="1"/>
              <a:t>займають</a:t>
            </a:r>
            <a:r>
              <a:rPr lang="en-US" sz="1900" dirty="0"/>
              <a:t> </a:t>
            </a:r>
            <a:r>
              <a:rPr lang="en-US" sz="1900" dirty="0" err="1"/>
              <a:t>свою</a:t>
            </a:r>
            <a:r>
              <a:rPr lang="en-US" sz="1900" dirty="0"/>
              <a:t>, </a:t>
            </a:r>
            <a:r>
              <a:rPr lang="en-US" sz="1900" dirty="0" err="1"/>
              <a:t>досить</a:t>
            </a:r>
            <a:r>
              <a:rPr lang="en-US" sz="1900" dirty="0"/>
              <a:t> </a:t>
            </a:r>
            <a:r>
              <a:rPr lang="en-US" sz="1900" dirty="0" err="1"/>
              <a:t>міцну</a:t>
            </a:r>
            <a:r>
              <a:rPr lang="en-US" sz="1900" dirty="0"/>
              <a:t> </a:t>
            </a:r>
            <a:r>
              <a:rPr lang="en-US" sz="1900" dirty="0" err="1"/>
              <a:t>нішу</a:t>
            </a:r>
            <a:r>
              <a:rPr lang="en-US" sz="1900" dirty="0"/>
              <a:t>, </a:t>
            </a:r>
            <a:r>
              <a:rPr lang="en-US" sz="1900" dirty="0" err="1"/>
              <a:t>близьку</a:t>
            </a:r>
            <a:r>
              <a:rPr lang="en-US" sz="1900" dirty="0"/>
              <a:t> </a:t>
            </a:r>
            <a:r>
              <a:rPr lang="en-US" sz="1900" dirty="0" err="1"/>
              <a:t>до</a:t>
            </a:r>
            <a:r>
              <a:rPr lang="en-US" sz="1900" dirty="0"/>
              <a:t> «</a:t>
            </a:r>
            <a:r>
              <a:rPr lang="en-US" sz="1900" dirty="0" err="1"/>
              <a:t>дорвея</a:t>
            </a:r>
            <a:r>
              <a:rPr lang="en-US" sz="1900" dirty="0"/>
              <a:t>», </a:t>
            </a:r>
            <a:r>
              <a:rPr lang="en-US" sz="1900" dirty="0" err="1"/>
              <a:t>як</a:t>
            </a:r>
            <a:r>
              <a:rPr lang="uk-UA" sz="1900" dirty="0"/>
              <a:t>ому </a:t>
            </a:r>
            <a:r>
              <a:rPr lang="en-US" sz="1900" dirty="0"/>
              <a:t> </a:t>
            </a:r>
            <a:r>
              <a:rPr lang="en-US" sz="1900" dirty="0" err="1"/>
              <a:t>байдуже</a:t>
            </a:r>
            <a:r>
              <a:rPr lang="en-US" sz="1900" dirty="0"/>
              <a:t> </a:t>
            </a:r>
            <a:r>
              <a:rPr lang="en-US" sz="1900" dirty="0" err="1"/>
              <a:t>бани</a:t>
            </a:r>
            <a:r>
              <a:rPr lang="en-US" sz="1900" dirty="0"/>
              <a:t> </a:t>
            </a:r>
            <a:r>
              <a:rPr lang="en-US" sz="1900" dirty="0" err="1"/>
              <a:t>рейтингових</a:t>
            </a:r>
            <a:r>
              <a:rPr lang="en-US" sz="1900" dirty="0"/>
              <a:t> </a:t>
            </a:r>
            <a:r>
              <a:rPr lang="en-US" sz="1900" dirty="0" err="1"/>
              <a:t>систем</a:t>
            </a:r>
            <a:r>
              <a:rPr lang="en-US" sz="1900" dirty="0"/>
              <a:t>, </a:t>
            </a:r>
            <a:r>
              <a:rPr lang="en-US" sz="1900" dirty="0" err="1"/>
              <a:t>тому</a:t>
            </a:r>
            <a:r>
              <a:rPr lang="en-US" sz="1900" dirty="0"/>
              <a:t> </a:t>
            </a:r>
            <a:r>
              <a:rPr lang="en-US" sz="1900" dirty="0" err="1"/>
              <a:t>що</a:t>
            </a:r>
            <a:r>
              <a:rPr lang="en-US" sz="1900" dirty="0"/>
              <a:t> </a:t>
            </a:r>
            <a:r>
              <a:rPr lang="en-US" sz="1900" dirty="0" err="1"/>
              <a:t>ключовою</a:t>
            </a:r>
            <a:r>
              <a:rPr lang="en-US" sz="1900" dirty="0"/>
              <a:t> </a:t>
            </a:r>
            <a:r>
              <a:rPr lang="en-US" sz="1900" dirty="0" err="1"/>
              <a:t>категорією</a:t>
            </a:r>
            <a:r>
              <a:rPr lang="en-US" sz="1900" dirty="0"/>
              <a:t> </a:t>
            </a:r>
            <a:r>
              <a:rPr lang="en-US" sz="1900" dirty="0" err="1"/>
              <a:t>для</a:t>
            </a:r>
            <a:r>
              <a:rPr lang="en-US" sz="1900" dirty="0"/>
              <a:t> </a:t>
            </a:r>
            <a:r>
              <a:rPr lang="en-US" sz="1900" dirty="0" err="1"/>
              <a:t>них</a:t>
            </a:r>
            <a:r>
              <a:rPr lang="en-US" sz="1900" dirty="0"/>
              <a:t> є </a:t>
            </a:r>
            <a:r>
              <a:rPr lang="en-US" sz="1900" dirty="0" err="1"/>
              <a:t>не</a:t>
            </a:r>
            <a:r>
              <a:rPr lang="en-US" sz="1900" dirty="0"/>
              <a:t> </a:t>
            </a:r>
            <a:r>
              <a:rPr lang="en-US" sz="1900" dirty="0" err="1"/>
              <a:t>рейтинг</a:t>
            </a:r>
            <a:r>
              <a:rPr lang="en-US" sz="1900" dirty="0"/>
              <a:t>, а </a:t>
            </a:r>
            <a:r>
              <a:rPr lang="en-US" sz="1900" dirty="0" err="1"/>
              <a:t>трафік</a:t>
            </a:r>
            <a:r>
              <a:rPr lang="en-US" sz="1900" dirty="0"/>
              <a:t>. </a:t>
            </a:r>
            <a:r>
              <a:rPr lang="en-US" sz="1900" dirty="0" err="1"/>
              <a:t>Множинні</a:t>
            </a:r>
            <a:r>
              <a:rPr lang="en-US" sz="1900" dirty="0"/>
              <a:t> </a:t>
            </a:r>
            <a:r>
              <a:rPr lang="en-US" sz="1900" dirty="0" err="1"/>
              <a:t>способи</a:t>
            </a:r>
            <a:r>
              <a:rPr lang="en-US" sz="1900" dirty="0"/>
              <a:t> </a:t>
            </a:r>
            <a:r>
              <a:rPr lang="en-US" sz="1900" dirty="0" err="1"/>
              <a:t>зливання</a:t>
            </a:r>
            <a:r>
              <a:rPr lang="en-US" sz="1900" dirty="0"/>
              <a:t> </a:t>
            </a:r>
            <a:r>
              <a:rPr lang="en-US" sz="1900" dirty="0" err="1"/>
              <a:t>переходів</a:t>
            </a:r>
            <a:r>
              <a:rPr lang="en-US" sz="1900" dirty="0"/>
              <a:t> з </a:t>
            </a:r>
            <a:r>
              <a:rPr lang="en-US" sz="1900" dirty="0" err="1"/>
              <a:t>партнерських</a:t>
            </a:r>
            <a:r>
              <a:rPr lang="en-US" sz="1900" dirty="0"/>
              <a:t> </a:t>
            </a:r>
            <a:r>
              <a:rPr lang="en-US" sz="1900" dirty="0" err="1"/>
              <a:t>сайтів</a:t>
            </a:r>
            <a:r>
              <a:rPr lang="en-US" sz="1900" dirty="0"/>
              <a:t> і </a:t>
            </a:r>
            <a:r>
              <a:rPr lang="en-US" sz="1900" dirty="0" err="1"/>
              <a:t>супутніх</a:t>
            </a:r>
            <a:r>
              <a:rPr lang="en-US" sz="1900" dirty="0"/>
              <a:t> </a:t>
            </a:r>
            <a:r>
              <a:rPr lang="en-US" sz="1900" dirty="0" err="1"/>
              <a:t>новинних</a:t>
            </a:r>
            <a:r>
              <a:rPr lang="en-US" sz="1900" dirty="0"/>
              <a:t> </a:t>
            </a:r>
            <a:r>
              <a:rPr lang="en-US" sz="1900" dirty="0" err="1"/>
              <a:t>інтеграторів</a:t>
            </a:r>
            <a:r>
              <a:rPr lang="en-US" sz="1900" dirty="0"/>
              <a:t>, а </a:t>
            </a:r>
            <a:r>
              <a:rPr lang="en-US" sz="1900" dirty="0" err="1"/>
              <a:t>також</a:t>
            </a:r>
            <a:r>
              <a:rPr lang="en-US" sz="1900" dirty="0"/>
              <a:t> </a:t>
            </a:r>
            <a:r>
              <a:rPr lang="en-US" sz="1900" dirty="0" err="1"/>
              <a:t>автоматизовані</a:t>
            </a:r>
            <a:r>
              <a:rPr lang="en-US" sz="1900" dirty="0"/>
              <a:t> </a:t>
            </a:r>
            <a:r>
              <a:rPr lang="en-US" sz="1900" dirty="0" err="1"/>
              <a:t>системи</a:t>
            </a:r>
            <a:r>
              <a:rPr lang="en-US" sz="1900" dirty="0"/>
              <a:t> </a:t>
            </a:r>
            <a:r>
              <a:rPr lang="en-US" sz="1900" dirty="0" err="1"/>
              <a:t>лінкообм</a:t>
            </a:r>
            <a:r>
              <a:rPr lang="uk-UA" sz="1900" dirty="0"/>
              <a:t>і</a:t>
            </a:r>
            <a:r>
              <a:rPr lang="en-US" sz="1900" dirty="0"/>
              <a:t>н</a:t>
            </a:r>
            <a:r>
              <a:rPr lang="uk-UA" sz="1900" dirty="0"/>
              <a:t>у</a:t>
            </a:r>
            <a:r>
              <a:rPr lang="en-US" sz="1900" dirty="0"/>
              <a:t> - </a:t>
            </a:r>
            <a:r>
              <a:rPr lang="en-US" sz="1900" dirty="0" err="1"/>
              <a:t>ось</a:t>
            </a:r>
            <a:r>
              <a:rPr lang="en-US" sz="1900" dirty="0"/>
              <a:t> з </a:t>
            </a:r>
            <a:r>
              <a:rPr lang="en-US" sz="1900" dirty="0" err="1"/>
              <a:t>чим</a:t>
            </a:r>
            <a:r>
              <a:rPr lang="en-US" sz="1900" dirty="0"/>
              <a:t> </a:t>
            </a:r>
            <a:r>
              <a:rPr lang="en-US" sz="1900" dirty="0" err="1"/>
              <a:t>працюють</a:t>
            </a:r>
            <a:r>
              <a:rPr lang="en-US" sz="1900" dirty="0"/>
              <a:t> </a:t>
            </a:r>
            <a:r>
              <a:rPr lang="en-US" sz="1900" dirty="0" err="1"/>
              <a:t>сплогери</a:t>
            </a:r>
            <a:r>
              <a:rPr lang="en-US" sz="1900" dirty="0"/>
              <a:t>.</a:t>
            </a:r>
            <a:endParaRPr lang="uk-UA" sz="1900" dirty="0"/>
          </a:p>
          <a:p>
            <a:pPr marL="0" indent="0">
              <a:buNone/>
            </a:pPr>
            <a:r>
              <a:rPr lang="uk-UA" sz="1900" b="1" dirty="0"/>
              <a:t>Видача</a:t>
            </a:r>
            <a:r>
              <a:rPr lang="uk-UA" sz="1900" dirty="0"/>
              <a:t> (SERP, </a:t>
            </a:r>
            <a:r>
              <a:rPr lang="uk-UA" sz="1900" dirty="0" err="1"/>
              <a:t>Search</a:t>
            </a:r>
            <a:r>
              <a:rPr lang="uk-UA" sz="1900" dirty="0"/>
              <a:t> </a:t>
            </a:r>
            <a:r>
              <a:rPr lang="uk-UA" sz="1900" dirty="0" err="1"/>
              <a:t>Engine</a:t>
            </a:r>
            <a:r>
              <a:rPr lang="uk-UA" sz="1900" dirty="0"/>
              <a:t> </a:t>
            </a:r>
            <a:r>
              <a:rPr lang="uk-UA" sz="1900" dirty="0" err="1"/>
              <a:t>Result</a:t>
            </a:r>
            <a:r>
              <a:rPr lang="uk-UA" sz="1900" dirty="0"/>
              <a:t> </a:t>
            </a:r>
            <a:r>
              <a:rPr lang="uk-UA" sz="1900" dirty="0" err="1"/>
              <a:t>Page</a:t>
            </a:r>
            <a:r>
              <a:rPr lang="uk-UA" sz="1900" dirty="0"/>
              <a:t>, Результат пошуку, Серп) - сторінка, яка видається користувачеві у відповідь на введений запит у рядку ПС.</a:t>
            </a:r>
          </a:p>
          <a:p>
            <a:pPr marL="0" indent="0">
              <a:buNone/>
            </a:pPr>
            <a:r>
              <a:rPr lang="uk-UA" sz="1900" b="1" dirty="0"/>
              <a:t>Жирне посилання</a:t>
            </a:r>
            <a:r>
              <a:rPr lang="uk-UA" sz="1900" dirty="0"/>
              <a:t> - </a:t>
            </a:r>
            <a:r>
              <a:rPr lang="uk-UA" sz="1900" dirty="0" err="1"/>
              <a:t>посилання</a:t>
            </a:r>
            <a:r>
              <a:rPr lang="uk-UA" sz="1900" dirty="0"/>
              <a:t> поставлене з авторитетного сайту має високі показники </a:t>
            </a:r>
            <a:r>
              <a:rPr lang="uk-UA" sz="1900" dirty="0" err="1"/>
              <a:t>тІЦ</a:t>
            </a:r>
            <a:r>
              <a:rPr lang="uk-UA" sz="1900" dirty="0"/>
              <a:t> і PR.</a:t>
            </a:r>
          </a:p>
          <a:p>
            <a:pPr marL="0" indent="0">
              <a:buNone/>
            </a:pPr>
            <a:endParaRPr lang="uk-UA" sz="1900" dirty="0"/>
          </a:p>
        </p:txBody>
      </p:sp>
    </p:spTree>
    <p:extLst>
      <p:ext uri="{BB962C8B-B14F-4D97-AF65-F5344CB8AC3E}">
        <p14:creationId xmlns:p14="http://schemas.microsoft.com/office/powerpoint/2010/main" val="26388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 smtClean="0"/>
              <a:t>статиски</a:t>
            </a:r>
            <a:r>
              <a:rPr lang="ru-RU" b="1" dirty="0"/>
              <a:t> </a:t>
            </a:r>
            <a:r>
              <a:rPr lang="ru-RU" b="1" dirty="0" smtClean="0"/>
              <a:t>для </a:t>
            </a:r>
            <a:r>
              <a:rPr lang="ru-RU" b="1" dirty="0" err="1" smtClean="0"/>
              <a:t>аналізу</a:t>
            </a:r>
            <a:r>
              <a:rPr lang="ru-RU" b="1" dirty="0" smtClean="0"/>
              <a:t>:</a:t>
            </a:r>
          </a:p>
          <a:p>
            <a:pPr marL="342900" indent="-342900">
              <a:buAutoNum type="arabicPeriod"/>
            </a:pP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/>
              <a:t>відвідувачів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/>
              <a:t>популярні</a:t>
            </a:r>
            <a:r>
              <a:rPr lang="ru-RU" sz="1800" dirty="0"/>
              <a:t> </a:t>
            </a:r>
            <a:r>
              <a:rPr lang="ru-RU" sz="1800" dirty="0" smtClean="0"/>
              <a:t>записи.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Партнерська</a:t>
            </a:r>
            <a:r>
              <a:rPr lang="ru-RU" sz="1800" dirty="0"/>
              <a:t> </a:t>
            </a:r>
            <a:r>
              <a:rPr lang="ru-RU" sz="1800" dirty="0" smtClean="0"/>
              <a:t>статистика.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Питання</a:t>
            </a:r>
            <a:r>
              <a:rPr lang="ru-RU" sz="1800" dirty="0"/>
              <a:t> </a:t>
            </a:r>
            <a:r>
              <a:rPr lang="ru-RU" sz="1800" dirty="0" err="1"/>
              <a:t>користувачів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Ключові</a:t>
            </a:r>
            <a:r>
              <a:rPr lang="ru-RU" sz="1800" dirty="0"/>
              <a:t> слова, за </a:t>
            </a:r>
            <a:r>
              <a:rPr lang="ru-RU" sz="1800" dirty="0" err="1"/>
              <a:t>якими</a:t>
            </a:r>
            <a:r>
              <a:rPr lang="ru-RU" sz="1800" dirty="0"/>
              <a:t> на ваш сайт приходить </a:t>
            </a:r>
            <a:r>
              <a:rPr lang="ru-RU" sz="1800" dirty="0" err="1"/>
              <a:t>трафік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Сезонний</a:t>
            </a:r>
            <a:r>
              <a:rPr lang="ru-RU" sz="1800" dirty="0"/>
              <a:t> </a:t>
            </a:r>
            <a:r>
              <a:rPr lang="ru-RU" sz="1800" dirty="0" err="1"/>
              <a:t>трафік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Денні</a:t>
            </a:r>
            <a:r>
              <a:rPr lang="ru-RU" sz="1800" dirty="0"/>
              <a:t> / </a:t>
            </a:r>
            <a:r>
              <a:rPr lang="ru-RU" sz="1800" dirty="0" err="1"/>
              <a:t>Тижневі</a:t>
            </a:r>
            <a:r>
              <a:rPr lang="ru-RU" sz="1800" dirty="0"/>
              <a:t> </a:t>
            </a:r>
            <a:r>
              <a:rPr lang="ru-RU" sz="1800" dirty="0" err="1"/>
              <a:t>тренди</a:t>
            </a:r>
            <a:r>
              <a:rPr lang="ru-RU" sz="1800" dirty="0"/>
              <a:t>. Перепади </a:t>
            </a:r>
            <a:r>
              <a:rPr lang="ru-RU" sz="1800" dirty="0" err="1"/>
              <a:t>трафіку</a:t>
            </a:r>
            <a:r>
              <a:rPr lang="ru-RU" sz="1800" dirty="0"/>
              <a:t> по днях </a:t>
            </a:r>
            <a:r>
              <a:rPr lang="ru-RU" sz="1800" dirty="0" err="1"/>
              <a:t>тижня</a:t>
            </a:r>
            <a:r>
              <a:rPr lang="ru-RU" sz="1800" dirty="0"/>
              <a:t> / часу </a:t>
            </a:r>
            <a:r>
              <a:rPr lang="ru-RU" sz="1800" dirty="0" err="1"/>
              <a:t>доби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Показник</a:t>
            </a:r>
            <a:r>
              <a:rPr lang="ru-RU" sz="1800" dirty="0"/>
              <a:t> </a:t>
            </a:r>
            <a:r>
              <a:rPr lang="ru-RU" sz="1800" dirty="0" err="1"/>
              <a:t>відмов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переглядів</a:t>
            </a:r>
            <a:r>
              <a:rPr lang="ru-RU" sz="1800" dirty="0"/>
              <a:t> </a:t>
            </a:r>
            <a:r>
              <a:rPr lang="ru-RU" sz="1800" dirty="0" err="1"/>
              <a:t>сторінок</a:t>
            </a:r>
            <a:r>
              <a:rPr lang="ru-RU" sz="1800" dirty="0"/>
              <a:t> на одного </a:t>
            </a:r>
            <a:r>
              <a:rPr lang="ru-RU" sz="1800" dirty="0" err="1"/>
              <a:t>відвідувача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/>
              <a:t>Час, проведений </a:t>
            </a:r>
            <a:r>
              <a:rPr lang="ru-RU" sz="1800" dirty="0" err="1"/>
              <a:t>відвідувачем</a:t>
            </a:r>
            <a:r>
              <a:rPr lang="ru-RU" sz="1800" dirty="0"/>
              <a:t> на </a:t>
            </a:r>
            <a:r>
              <a:rPr lang="ru-RU" sz="1800" dirty="0" err="1"/>
              <a:t>сайті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Співвідношення</a:t>
            </a:r>
            <a:r>
              <a:rPr lang="ru-RU" sz="1800" dirty="0"/>
              <a:t> </a:t>
            </a:r>
            <a:r>
              <a:rPr lang="ru-RU" sz="1800" dirty="0" err="1"/>
              <a:t>нових</a:t>
            </a:r>
            <a:r>
              <a:rPr lang="ru-RU" sz="1800" dirty="0"/>
              <a:t> і </a:t>
            </a:r>
            <a:r>
              <a:rPr lang="ru-RU" sz="1800" dirty="0" err="1"/>
              <a:t>постійних</a:t>
            </a:r>
            <a:r>
              <a:rPr lang="ru-RU" sz="1800" dirty="0"/>
              <a:t> </a:t>
            </a:r>
            <a:r>
              <a:rPr lang="ru-RU" sz="1800" dirty="0" err="1"/>
              <a:t>відвідувачів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/>
              <a:t>RSS статистика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Вихідні</a:t>
            </a:r>
            <a:r>
              <a:rPr lang="ru-RU" sz="1800" dirty="0"/>
              <a:t> </a:t>
            </a:r>
            <a:r>
              <a:rPr lang="ru-RU" sz="1800" dirty="0" err="1"/>
              <a:t>кліки</a:t>
            </a:r>
            <a:r>
              <a:rPr lang="ru-RU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800" dirty="0" err="1"/>
              <a:t>Сторінки</a:t>
            </a:r>
            <a:r>
              <a:rPr lang="ru-RU" sz="1800" dirty="0"/>
              <a:t> </a:t>
            </a:r>
            <a:r>
              <a:rPr lang="ru-RU" sz="1800" dirty="0" err="1"/>
              <a:t>виходу</a:t>
            </a:r>
            <a:r>
              <a:rPr lang="ru-RU" sz="1800" dirty="0"/>
              <a:t>.</a:t>
            </a:r>
            <a:endParaRPr lang="ru-RU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6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/>
              <a:t>Основні</a:t>
            </a:r>
            <a:r>
              <a:rPr lang="ru-RU" b="1" dirty="0"/>
              <a:t> методи </a:t>
            </a:r>
            <a:r>
              <a:rPr lang="ru-RU" b="1" dirty="0" err="1"/>
              <a:t>статистичного</a:t>
            </a:r>
            <a:r>
              <a:rPr lang="ru-RU" b="1" dirty="0"/>
              <a:t> </a:t>
            </a:r>
            <a:r>
              <a:rPr lang="ru-RU" b="1" dirty="0" err="1"/>
              <a:t>аналізу</a:t>
            </a:r>
            <a:r>
              <a:rPr lang="ru-RU" b="1" dirty="0"/>
              <a:t> </a:t>
            </a:r>
            <a:r>
              <a:rPr lang="ru-RU" b="1" dirty="0" smtClean="0"/>
              <a:t>рейтингу сайту:</a:t>
            </a:r>
            <a:endParaRPr lang="uk-UA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- </a:t>
            </a:r>
            <a:r>
              <a:rPr lang="ru-RU" b="1" dirty="0" err="1"/>
              <a:t>Google</a:t>
            </a:r>
            <a:r>
              <a:rPr lang="ru-RU" b="1" dirty="0"/>
              <a:t> </a:t>
            </a:r>
            <a:r>
              <a:rPr lang="ru-RU" b="1" dirty="0" err="1"/>
              <a:t>Page</a:t>
            </a:r>
            <a:r>
              <a:rPr lang="ru-RU" b="1" dirty="0"/>
              <a:t> </a:t>
            </a:r>
            <a:r>
              <a:rPr lang="ru-RU" b="1" dirty="0" err="1"/>
              <a:t>Rank</a:t>
            </a:r>
            <a:r>
              <a:rPr lang="ru-RU" dirty="0"/>
              <a:t> (</a:t>
            </a:r>
            <a:r>
              <a:rPr lang="ru-RU" dirty="0" err="1"/>
              <a:t>іноді</a:t>
            </a:r>
            <a:r>
              <a:rPr lang="ru-RU" dirty="0"/>
              <a:t> просто PR) – алгоритм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авторитетності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пошуковою</a:t>
            </a:r>
            <a:r>
              <a:rPr lang="ru-RU" dirty="0"/>
              <a:t> системою </a:t>
            </a:r>
            <a:r>
              <a:rPr lang="ru-RU" dirty="0" err="1"/>
              <a:t>Google</a:t>
            </a:r>
            <a:r>
              <a:rPr lang="ru-RU" dirty="0"/>
              <a:t>. PR – </a:t>
            </a:r>
            <a:r>
              <a:rPr lang="ru-RU" dirty="0" err="1"/>
              <a:t>числова</a:t>
            </a:r>
            <a:r>
              <a:rPr lang="ru-RU" dirty="0"/>
              <a:t> величина,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«</a:t>
            </a:r>
            <a:r>
              <a:rPr lang="ru-RU" dirty="0" err="1"/>
              <a:t>важливість</a:t>
            </a:r>
            <a:r>
              <a:rPr lang="ru-RU" dirty="0"/>
              <a:t>» </a:t>
            </a:r>
            <a:r>
              <a:rPr lang="ru-RU" dirty="0" err="1"/>
              <a:t>сторінки</a:t>
            </a:r>
            <a:r>
              <a:rPr lang="ru-RU" dirty="0"/>
              <a:t> в </a:t>
            </a:r>
            <a:r>
              <a:rPr lang="ru-RU" dirty="0" err="1"/>
              <a:t>Google</a:t>
            </a:r>
            <a:r>
              <a:rPr lang="ru-RU" dirty="0"/>
              <a:t>. Чим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посилань</a:t>
            </a:r>
            <a:r>
              <a:rPr lang="ru-RU" dirty="0"/>
              <a:t> на </a:t>
            </a:r>
            <a:r>
              <a:rPr lang="ru-RU" dirty="0" err="1"/>
              <a:t>сторінку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вона </a:t>
            </a:r>
            <a:r>
              <a:rPr lang="ru-RU" dirty="0" err="1"/>
              <a:t>стає</a:t>
            </a:r>
            <a:r>
              <a:rPr lang="ru-RU" dirty="0"/>
              <a:t> «</a:t>
            </a:r>
            <a:r>
              <a:rPr lang="ru-RU" dirty="0" err="1"/>
              <a:t>важливішою</a:t>
            </a:r>
            <a:r>
              <a:rPr lang="ru-RU" dirty="0"/>
              <a:t>». </a:t>
            </a:r>
            <a:r>
              <a:rPr lang="ru-RU" dirty="0" err="1"/>
              <a:t>Крім</a:t>
            </a:r>
            <a:r>
              <a:rPr lang="ru-RU" dirty="0"/>
              <a:t> того, «вагу» </a:t>
            </a:r>
            <a:r>
              <a:rPr lang="ru-RU" dirty="0" err="1"/>
              <a:t>сторінки</a:t>
            </a:r>
            <a:r>
              <a:rPr lang="ru-RU" dirty="0"/>
              <a:t> 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, яке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 В. PR 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допоміжних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при </a:t>
            </a:r>
            <a:r>
              <a:rPr lang="ru-RU" dirty="0" err="1"/>
              <a:t>рангуванні</a:t>
            </a:r>
            <a:r>
              <a:rPr lang="ru-RU" dirty="0"/>
              <a:t> </a:t>
            </a:r>
            <a:r>
              <a:rPr lang="ru-RU" dirty="0" err="1"/>
              <a:t>сайтів</a:t>
            </a:r>
            <a:r>
              <a:rPr lang="ru-RU" dirty="0"/>
              <a:t> за результатами </a:t>
            </a:r>
            <a:r>
              <a:rPr lang="ru-RU" dirty="0" err="1"/>
              <a:t>пошуку</a:t>
            </a:r>
            <a:r>
              <a:rPr lang="ru-RU" dirty="0"/>
              <a:t>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25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ТІЦ </a:t>
            </a:r>
            <a:r>
              <a:rPr lang="uk-UA" sz="2200" dirty="0"/>
              <a:t>(тематичний індекс цитування) – в пошуковій системі визначає «авторитетність» </a:t>
            </a:r>
            <a:r>
              <a:rPr lang="uk-UA" sz="2200" dirty="0" err="1"/>
              <a:t>Інтернет-ресурсів</a:t>
            </a:r>
            <a:r>
              <a:rPr lang="uk-UA" sz="2200" dirty="0"/>
              <a:t> з врахуванням якісної характеристики посилань на них з інших сайтів. Якісну характеристику називають «вагою» посилання. Обчислюють її за спеціально виведеним алгоритмом. Велику роль відіграє тематична близькість ресурсу і сайтів, що посилаються на нього. Основним завданням тематичного індексу цитування є забезпечити </a:t>
            </a:r>
            <a:r>
              <a:rPr lang="uk-UA" sz="2200" dirty="0" err="1"/>
              <a:t>релевантність</a:t>
            </a:r>
            <a:r>
              <a:rPr lang="uk-UA" sz="2200" dirty="0"/>
              <a:t> розміщених ресурсів в рубриках </a:t>
            </a:r>
            <a:r>
              <a:rPr lang="uk-UA" sz="2200" dirty="0" err="1"/>
              <a:t>пошуковика</a:t>
            </a:r>
            <a:r>
              <a:rPr lang="uk-UA" sz="2200" dirty="0"/>
              <a:t>. ТІЦ не є строго кількісним показником. Він надає лише приблизні значення, які допомагають визначити  «важливість» ресурсів кожної тематичної ділянки.</a:t>
            </a:r>
          </a:p>
          <a:p>
            <a:pPr marL="0" indent="0" algn="just">
              <a:buNone/>
            </a:pPr>
            <a:r>
              <a:rPr lang="uk-UA" sz="2200" dirty="0"/>
              <a:t>ТІЦ перераховують в середньому двічі на місяць. За цей час одні сайти з’являються, інші зникають. Відповідно, «вага» посилань змінюється і змінюється величина ТІЦ. </a:t>
            </a:r>
          </a:p>
          <a:p>
            <a:pPr marL="0" indent="0">
              <a:buNone/>
            </a:pP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48414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05837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Спосіб обрахунку </a:t>
            </a:r>
            <a:r>
              <a:rPr lang="en-US" dirty="0"/>
              <a:t>PR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1124744"/>
            <a:ext cx="7239000" cy="533099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Формула, яка визначає вагу </a:t>
            </a:r>
            <a:r>
              <a:rPr lang="uk-UA" dirty="0" err="1"/>
              <a:t>PageRank</a:t>
            </a:r>
            <a:r>
              <a:rPr lang="uk-UA" dirty="0"/>
              <a:t> для сторінки:</a:t>
            </a:r>
          </a:p>
          <a:p>
            <a:pPr marL="0" indent="0">
              <a:buNone/>
            </a:pPr>
            <a:r>
              <a:rPr lang="uk-UA" dirty="0"/>
              <a:t> </a:t>
            </a:r>
          </a:p>
          <a:p>
            <a:pPr marL="0" indent="0">
              <a:buNone/>
            </a:pPr>
            <a:r>
              <a:rPr lang="uk-UA" sz="2200" dirty="0"/>
              <a:t>PR(A) = (1-d) + d (PR(T1)/C(T1) + ... + PR(</a:t>
            </a:r>
            <a:r>
              <a:rPr lang="uk-UA" sz="2200" dirty="0" err="1"/>
              <a:t>Tn</a:t>
            </a:r>
            <a:r>
              <a:rPr lang="uk-UA" sz="2200" dirty="0"/>
              <a:t>)/C(</a:t>
            </a:r>
            <a:r>
              <a:rPr lang="uk-UA" sz="2200" dirty="0" err="1"/>
              <a:t>Tn</a:t>
            </a:r>
            <a:r>
              <a:rPr lang="uk-UA" sz="2200" dirty="0"/>
              <a:t>)), </a:t>
            </a:r>
          </a:p>
          <a:p>
            <a:pPr marL="0" indent="0">
              <a:buNone/>
            </a:pPr>
            <a:r>
              <a:rPr lang="uk-UA" sz="2200" dirty="0"/>
              <a:t> </a:t>
            </a:r>
          </a:p>
          <a:p>
            <a:r>
              <a:rPr lang="uk-UA" dirty="0"/>
              <a:t>де PR(A) — це вага </a:t>
            </a:r>
            <a:r>
              <a:rPr lang="uk-UA" dirty="0" err="1"/>
              <a:t>PageRank</a:t>
            </a:r>
            <a:r>
              <a:rPr lang="uk-UA" dirty="0"/>
              <a:t> сторінки A (та вага,яку нам необхідно обрахувати),</a:t>
            </a:r>
          </a:p>
          <a:p>
            <a:r>
              <a:rPr lang="uk-UA" dirty="0"/>
              <a:t>D — коефіцієнт затухання, який переважно рівний 0,85,</a:t>
            </a:r>
          </a:p>
          <a:p>
            <a:r>
              <a:rPr lang="uk-UA" dirty="0"/>
              <a:t>PR(T1) — вага </a:t>
            </a:r>
            <a:r>
              <a:rPr lang="uk-UA" dirty="0" err="1"/>
              <a:t>PageRank</a:t>
            </a:r>
            <a:r>
              <a:rPr lang="uk-UA" dirty="0"/>
              <a:t> сторінки, що вказує на сторінку A,</a:t>
            </a:r>
          </a:p>
          <a:p>
            <a:r>
              <a:rPr lang="uk-UA" dirty="0"/>
              <a:t>C(T1) — число посилань з цієї сторінки,</a:t>
            </a:r>
          </a:p>
          <a:p>
            <a:r>
              <a:rPr lang="uk-UA" dirty="0"/>
              <a:t>PR(</a:t>
            </a:r>
            <a:r>
              <a:rPr lang="uk-UA" dirty="0" err="1"/>
              <a:t>Tn</a:t>
            </a:r>
            <a:r>
              <a:rPr lang="uk-UA" dirty="0"/>
              <a:t>)/C(</a:t>
            </a:r>
            <a:r>
              <a:rPr lang="uk-UA" dirty="0" err="1"/>
              <a:t>Tn</a:t>
            </a:r>
            <a:r>
              <a:rPr lang="uk-UA" dirty="0"/>
              <a:t>) – означає, що ми робимо це для кожної сторінки яка, вказує на сторінку A.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03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Google </a:t>
            </a:r>
            <a:r>
              <a:rPr lang="uk-UA" sz="2400" dirty="0"/>
              <a:t>вираховує загальну кількість посилань вхідних, так і вихідних. Простішими словами можна це пояснити так</a:t>
            </a:r>
            <a:r>
              <a:rPr lang="uk-UA" sz="2400" dirty="0" smtClean="0"/>
              <a:t>:</a:t>
            </a:r>
          </a:p>
          <a:p>
            <a:pPr marL="0" indent="0">
              <a:buNone/>
            </a:pPr>
            <a:endParaRPr lang="uk-UA" sz="2400" dirty="0"/>
          </a:p>
          <a:p>
            <a:pPr marL="0" indent="0" algn="ctr">
              <a:buNone/>
            </a:pPr>
            <a:r>
              <a:rPr lang="en-US" sz="2000" dirty="0"/>
              <a:t>PageRank </a:t>
            </a:r>
            <a:r>
              <a:rPr lang="en-US" sz="2000" dirty="0" err="1"/>
              <a:t>сторінки</a:t>
            </a:r>
            <a:r>
              <a:rPr lang="en-US" sz="2000" dirty="0"/>
              <a:t> = 0.15 + 0.85 * ("</a:t>
            </a:r>
            <a:r>
              <a:rPr lang="en-US" sz="2000" dirty="0" err="1" smtClean="0"/>
              <a:t>частку</a:t>
            </a:r>
            <a:r>
              <a:rPr lang="en-US" sz="2000" dirty="0" smtClean="0"/>
              <a:t>" PageRank </a:t>
            </a:r>
            <a:r>
              <a:rPr lang="en-US" sz="2000" dirty="0" err="1"/>
              <a:t>кожної</a:t>
            </a:r>
            <a:r>
              <a:rPr lang="en-US" sz="2000" dirty="0"/>
              <a:t> </a:t>
            </a:r>
            <a:r>
              <a:rPr lang="en-US" sz="2000" dirty="0" err="1"/>
              <a:t>сторінки</a:t>
            </a:r>
            <a:r>
              <a:rPr lang="en-US" sz="2000" dirty="0" smtClean="0"/>
              <a:t>)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  <a:p>
            <a:pPr marL="0" indent="0">
              <a:buNone/>
            </a:pPr>
            <a:r>
              <a:rPr lang="en-US" sz="2400" dirty="0" smtClean="0"/>
              <a:t>0.85 </a:t>
            </a:r>
            <a:r>
              <a:rPr lang="en-US" sz="2400" dirty="0" err="1"/>
              <a:t>це</a:t>
            </a:r>
            <a:r>
              <a:rPr lang="en-US" sz="2400" dirty="0"/>
              <a:t> </a:t>
            </a:r>
            <a:r>
              <a:rPr lang="en-US" sz="2400" dirty="0" err="1"/>
              <a:t>коефіцієнт</a:t>
            </a:r>
            <a:r>
              <a:rPr lang="en-US" sz="2400" dirty="0"/>
              <a:t> D</a:t>
            </a:r>
            <a:endParaRPr lang="uk-UA" sz="2400" dirty="0"/>
          </a:p>
          <a:p>
            <a:pPr marL="0" indent="0">
              <a:buNone/>
            </a:pPr>
            <a:r>
              <a:rPr lang="en-US" sz="2400" dirty="0"/>
              <a:t>0.15 </a:t>
            </a:r>
            <a:r>
              <a:rPr lang="en-US" sz="2400" dirty="0" err="1"/>
              <a:t>вираховується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формулі</a:t>
            </a:r>
            <a:r>
              <a:rPr lang="en-US" sz="2400" dirty="0"/>
              <a:t> "T1 - TN"</a:t>
            </a:r>
            <a:endParaRPr lang="uk-UA" sz="2400" dirty="0"/>
          </a:p>
          <a:p>
            <a:pPr marL="0" indent="0">
              <a:buNone/>
            </a:pPr>
            <a:r>
              <a:rPr lang="uk-UA" sz="2400" dirty="0"/>
              <a:t>"Частка" - це сторінка </a:t>
            </a:r>
            <a:r>
              <a:rPr lang="uk-UA" sz="2400" dirty="0" err="1"/>
              <a:t>PageRank</a:t>
            </a:r>
            <a:r>
              <a:rPr lang="uk-UA" sz="2400" dirty="0"/>
              <a:t>, поділена на кількість вихідних посилань на сторінці.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82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Приклади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1)</a:t>
            </a:r>
            <a:r>
              <a:rPr lang="uk-UA" dirty="0"/>
              <a:t> </a:t>
            </a:r>
            <a:r>
              <a:rPr lang="uk-UA" sz="2000" dirty="0"/>
              <a:t>Надамо кожній сторінці стартового значення в 1. Тепер ми можемо бачити, які результати в нас вийшли. Сторінка B отримала більшу вагу, оскільки свою частку їй віддає сторінка А.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/>
              <a:t>Сторінка = 0,15</a:t>
            </a:r>
          </a:p>
          <a:p>
            <a:r>
              <a:rPr lang="uk-UA" dirty="0"/>
              <a:t>Сторінка B = 1</a:t>
            </a:r>
          </a:p>
          <a:p>
            <a:r>
              <a:rPr lang="uk-UA" dirty="0"/>
              <a:t>Сторінка C = 0,15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 descr="C:\Users\Ledi\Desktop\pr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2160240" cy="128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8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975</Words>
  <Application>Microsoft Office PowerPoint</Application>
  <PresentationFormat>Екран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Вишукана</vt:lpstr>
      <vt:lpstr>Тема: « Статистичні методи в SEO та розрахунок релевантності в пошукових системах»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Спосіб обрахунку PR </vt:lpstr>
      <vt:lpstr>Презентація PowerPoint</vt:lpstr>
      <vt:lpstr>Приклади </vt:lpstr>
      <vt:lpstr>Презентація PowerPoint</vt:lpstr>
      <vt:lpstr>Презентація PowerPoint</vt:lpstr>
      <vt:lpstr>Експеримент збільшення сезонного трафіку</vt:lpstr>
      <vt:lpstr>Презентація PowerPoint</vt:lpstr>
      <vt:lpstr>Презентація PowerPoint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Ledi</cp:lastModifiedBy>
  <cp:revision>14</cp:revision>
  <dcterms:created xsi:type="dcterms:W3CDTF">2010-02-23T11:30:32Z</dcterms:created>
  <dcterms:modified xsi:type="dcterms:W3CDTF">2011-02-24T12:07:53Z</dcterms:modified>
</cp:coreProperties>
</file>