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6F"/>
    <a:srgbClr val="4FBD90"/>
    <a:srgbClr val="6FA0DB"/>
    <a:srgbClr val="3265B8"/>
    <a:srgbClr val="407873"/>
    <a:srgbClr val="C57157"/>
    <a:srgbClr val="C35855"/>
    <a:srgbClr val="B77CCA"/>
    <a:srgbClr val="5646B8"/>
    <a:srgbClr val="008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39A0A-7F83-419F-B022-8ED678A82CCA}" type="datetimeFigureOut">
              <a:rPr lang="uk-UA" smtClean="0"/>
              <a:t>25.02.2012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0E017-3A79-473B-B9E9-BED1938E578E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808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0E017-3A79-473B-B9E9-BED1938E578E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922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0ADC-371E-49EB-B915-0D7787422613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74D9-E11D-4970-B783-3FEC54FD6464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2789-8934-4441-AC36-B30EEC21E56D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A81D-321B-4CFE-B92F-9377A2CF241A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9BC-9373-4574-9ACA-C8944F52AF93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B99D-39AB-4271-8F9D-F39E7843C3FE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C41D-E384-4D38-AC4D-81764F04DDBB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5FAE2-383C-4F2B-99C4-DECD6251A00A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B9CE-651C-40FB-8FE7-53EAC9633F4D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FCC0-592D-417E-9C51-4689B301F5CB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6F3C-869A-4776-8F8F-2A4B771DE7A1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C4C75E-9789-492B-B4CA-4BBEA802EC29}" type="datetime1">
              <a:rPr lang="uk-UA" smtClean="0"/>
              <a:t>25.02.2012</a:t>
            </a:fld>
            <a:endParaRPr lang="uk-U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9A59F0-BB93-4D79-8AB8-A6B21AE41798}" type="slidenum">
              <a:rPr lang="uk-UA" smtClean="0"/>
              <a:t>‹№›</a:t>
            </a:fld>
            <a:endParaRPr lang="uk-UA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851648" cy="1828800"/>
          </a:xfrm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effectLst/>
                <a:latin typeface="Arial Black" pitchFamily="34" charset="0"/>
              </a:rPr>
              <a:t>Супроводження комплексної системи захисту інформації</a:t>
            </a:r>
            <a:endParaRPr lang="uk-UA" sz="2800" dirty="0">
              <a:effectLst/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854696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Рекомендації щодо структури</a:t>
            </a:r>
            <a:br>
              <a:rPr lang="uk-UA" sz="2800" dirty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uk-UA" sz="2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та змісту Плану захисту інформації</a:t>
            </a:r>
            <a:br>
              <a:rPr lang="uk-UA" sz="2800" dirty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uk-UA" sz="2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в автоматизованій системі</a:t>
            </a:r>
            <a:r>
              <a:rPr lang="uk-UA" sz="2800" dirty="0"/>
              <a:t/>
            </a:r>
            <a:br>
              <a:rPr lang="uk-UA" sz="2800" dirty="0"/>
            </a:b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458112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Виконала:</a:t>
            </a:r>
          </a:p>
          <a:p>
            <a:r>
              <a:rPr lang="uk-UA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студентка групи СН-41</a:t>
            </a:r>
          </a:p>
          <a:p>
            <a:r>
              <a:rPr lang="uk-UA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Чура Наталя</a:t>
            </a:r>
            <a:endParaRPr lang="uk-UA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620969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Тернопіль 2011</a:t>
            </a:r>
            <a:endParaRPr lang="uk-UA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endParaRPr lang="uk-UA" sz="2400" b="1" i="1" dirty="0" smtClean="0">
              <a:solidFill>
                <a:srgbClr val="B77CCA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rgbClr val="B77CCA"/>
                </a:solidFill>
              </a:rPr>
              <a:t>До </a:t>
            </a:r>
            <a:r>
              <a:rPr lang="uk-UA" sz="2400" b="1" i="1" dirty="0">
                <a:solidFill>
                  <a:srgbClr val="B77CCA"/>
                </a:solidFill>
              </a:rPr>
              <a:t>контрольно-правових </a:t>
            </a:r>
            <a:r>
              <a:rPr lang="uk-UA" sz="2400" b="1" i="1" dirty="0" smtClean="0">
                <a:solidFill>
                  <a:srgbClr val="B77CCA"/>
                </a:solidFill>
              </a:rPr>
              <a:t>заходів належать </a:t>
            </a:r>
            <a:r>
              <a:rPr lang="uk-UA" sz="2400" b="1" i="1" dirty="0">
                <a:solidFill>
                  <a:srgbClr val="B77CCA"/>
                </a:solidFill>
              </a:rPr>
              <a:t>такі</a:t>
            </a:r>
            <a:r>
              <a:rPr lang="uk-UA" sz="2400" b="1" i="1" dirty="0" smtClean="0">
                <a:solidFill>
                  <a:srgbClr val="B77CCA"/>
                </a:solidFill>
              </a:rPr>
              <a:t>: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400" b="1" i="1" dirty="0"/>
          </a:p>
          <a:p>
            <a:pPr marL="0" indent="360000" algn="just">
              <a:spcBef>
                <a:spcPts val="0"/>
              </a:spcBef>
              <a:buClr>
                <a:srgbClr val="5646B8"/>
              </a:buClr>
            </a:pPr>
            <a:r>
              <a:rPr lang="uk-UA" sz="2400" b="1" dirty="0" smtClean="0">
                <a:solidFill>
                  <a:srgbClr val="5646B8"/>
                </a:solidFill>
              </a:rPr>
              <a:t>контроль </a:t>
            </a:r>
            <a:r>
              <a:rPr lang="uk-UA" sz="2400" b="1" dirty="0">
                <a:solidFill>
                  <a:srgbClr val="5646B8"/>
                </a:solidFill>
              </a:rPr>
              <a:t>за виконанням персоналом (</a:t>
            </a:r>
            <a:r>
              <a:rPr lang="uk-UA" sz="2400" b="1" dirty="0" smtClean="0">
                <a:solidFill>
                  <a:srgbClr val="5646B8"/>
                </a:solidFill>
              </a:rPr>
              <a:t>користувачами) вимог </a:t>
            </a:r>
            <a:r>
              <a:rPr lang="uk-UA" sz="2400" b="1" dirty="0">
                <a:solidFill>
                  <a:srgbClr val="5646B8"/>
                </a:solidFill>
              </a:rPr>
              <a:t>відповідних </a:t>
            </a:r>
            <a:r>
              <a:rPr lang="uk-UA" sz="2400" b="1" dirty="0" smtClean="0">
                <a:solidFill>
                  <a:srgbClr val="5646B8"/>
                </a:solidFill>
              </a:rPr>
              <a:t>інструкцій</a:t>
            </a:r>
            <a:r>
              <a:rPr lang="uk-UA" sz="2400" b="1" dirty="0">
                <a:solidFill>
                  <a:srgbClr val="5646B8"/>
                </a:solidFill>
              </a:rPr>
              <a:t>, розпоряджень і наказів;</a:t>
            </a:r>
            <a:endParaRPr lang="uk-UA" sz="2400" dirty="0">
              <a:solidFill>
                <a:srgbClr val="5646B8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5646B8"/>
              </a:buClr>
            </a:pPr>
            <a:r>
              <a:rPr lang="uk-UA" sz="2400" b="1" dirty="0" smtClean="0">
                <a:solidFill>
                  <a:srgbClr val="5646B8"/>
                </a:solidFill>
              </a:rPr>
              <a:t>контроль </a:t>
            </a:r>
            <a:r>
              <a:rPr lang="uk-UA" sz="2400" b="1" dirty="0">
                <a:solidFill>
                  <a:srgbClr val="5646B8"/>
                </a:solidFill>
              </a:rPr>
              <a:t>за виконанням заходів, розроблених </a:t>
            </a:r>
            <a:r>
              <a:rPr lang="uk-UA" sz="2400" b="1" dirty="0" smtClean="0">
                <a:solidFill>
                  <a:srgbClr val="5646B8"/>
                </a:solidFill>
              </a:rPr>
              <a:t>за результатами </a:t>
            </a:r>
            <a:r>
              <a:rPr lang="uk-UA" sz="2400" b="1" dirty="0">
                <a:solidFill>
                  <a:srgbClr val="5646B8"/>
                </a:solidFill>
              </a:rPr>
              <a:t>попередніх </a:t>
            </a:r>
            <a:r>
              <a:rPr lang="uk-UA" sz="2400" b="1" dirty="0" smtClean="0">
                <a:solidFill>
                  <a:srgbClr val="5646B8"/>
                </a:solidFill>
              </a:rPr>
              <a:t>перевірок</a:t>
            </a:r>
            <a:r>
              <a:rPr lang="uk-UA" sz="2400" b="1" dirty="0">
                <a:solidFill>
                  <a:srgbClr val="5646B8"/>
                </a:solidFill>
              </a:rPr>
              <a:t>;</a:t>
            </a:r>
            <a:endParaRPr lang="uk-UA" sz="2400" dirty="0">
              <a:solidFill>
                <a:srgbClr val="5646B8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5646B8"/>
              </a:buClr>
            </a:pPr>
            <a:r>
              <a:rPr lang="uk-UA" sz="2400" b="1" dirty="0" smtClean="0">
                <a:solidFill>
                  <a:srgbClr val="5646B8"/>
                </a:solidFill>
              </a:rPr>
              <a:t>контроль </a:t>
            </a:r>
            <a:r>
              <a:rPr lang="uk-UA" sz="2400" b="1" dirty="0">
                <a:solidFill>
                  <a:srgbClr val="5646B8"/>
                </a:solidFill>
              </a:rPr>
              <a:t>за станом зберігання й використання </a:t>
            </a:r>
            <a:r>
              <a:rPr lang="uk-UA" sz="2400" b="1" dirty="0" smtClean="0">
                <a:solidFill>
                  <a:srgbClr val="5646B8"/>
                </a:solidFill>
              </a:rPr>
              <a:t>носіїв інформації </a:t>
            </a:r>
            <a:r>
              <a:rPr lang="uk-UA" sz="2400" b="1" dirty="0">
                <a:solidFill>
                  <a:srgbClr val="5646B8"/>
                </a:solidFill>
              </a:rPr>
              <a:t>на </a:t>
            </a:r>
            <a:r>
              <a:rPr lang="uk-UA" sz="2400" b="1" dirty="0" smtClean="0">
                <a:solidFill>
                  <a:srgbClr val="5646B8"/>
                </a:solidFill>
              </a:rPr>
              <a:t>робочих місцях</a:t>
            </a:r>
            <a:r>
              <a:rPr lang="uk-UA" sz="2400" b="1" dirty="0">
                <a:solidFill>
                  <a:srgbClr val="5646B8"/>
                </a:solidFill>
              </a:rPr>
              <a:t>.</a:t>
            </a:r>
            <a:endParaRPr lang="uk-UA" sz="2400" dirty="0">
              <a:solidFill>
                <a:srgbClr val="5646B8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Clr>
                <a:srgbClr val="B77CCA"/>
              </a:buClr>
              <a:buNone/>
            </a:pPr>
            <a:endParaRPr lang="uk-UA" sz="2400" b="1" i="1" dirty="0">
              <a:solidFill>
                <a:srgbClr val="4785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860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endParaRPr lang="uk-UA" sz="2400" b="1" i="1" dirty="0" smtClean="0">
              <a:solidFill>
                <a:srgbClr val="B77CCA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>
                <a:srgbClr val="B77CCA"/>
              </a:buClr>
              <a:buNone/>
            </a:pPr>
            <a:r>
              <a:rPr lang="uk-UA" sz="2400" b="1" i="1" dirty="0" smtClean="0">
                <a:solidFill>
                  <a:srgbClr val="407873"/>
                </a:solidFill>
              </a:rPr>
              <a:t>Список використаних джерел:</a:t>
            </a:r>
            <a:endParaRPr lang="en-US" sz="2400" b="1" i="1" dirty="0" smtClean="0">
              <a:solidFill>
                <a:srgbClr val="407873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>
                <a:srgbClr val="B77CCA"/>
              </a:buClr>
              <a:buNone/>
            </a:pPr>
            <a:endParaRPr lang="en-US" sz="2400" b="1" i="1" dirty="0">
              <a:solidFill>
                <a:srgbClr val="407873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000" dirty="0">
                <a:solidFill>
                  <a:srgbClr val="38946F"/>
                </a:solidFill>
              </a:rPr>
              <a:t>1</a:t>
            </a:r>
            <a:r>
              <a:rPr lang="uk-UA" sz="2000" i="1" dirty="0" smtClean="0">
                <a:solidFill>
                  <a:srgbClr val="38946F"/>
                </a:solidFill>
              </a:rPr>
              <a:t>.</a:t>
            </a:r>
            <a:r>
              <a:rPr lang="en-US" sz="2000" i="1" dirty="0" smtClean="0">
                <a:solidFill>
                  <a:srgbClr val="38946F"/>
                </a:solidFill>
              </a:rPr>
              <a:t> </a:t>
            </a:r>
            <a:r>
              <a:rPr lang="uk-UA" sz="2000" i="1" dirty="0" smtClean="0">
                <a:solidFill>
                  <a:srgbClr val="38946F"/>
                </a:solidFill>
              </a:rPr>
              <a:t>Грайворонський М.В</a:t>
            </a:r>
            <a:r>
              <a:rPr lang="uk-UA" sz="2000" i="1" dirty="0">
                <a:solidFill>
                  <a:srgbClr val="38946F"/>
                </a:solidFill>
              </a:rPr>
              <a:t>., Новіков </a:t>
            </a:r>
            <a:r>
              <a:rPr lang="uk-UA" sz="2000" i="1" dirty="0" smtClean="0">
                <a:solidFill>
                  <a:srgbClr val="38946F"/>
                </a:solidFill>
              </a:rPr>
              <a:t>О.М.</a:t>
            </a:r>
            <a:r>
              <a:rPr lang="uk-UA" sz="2400" dirty="0" smtClean="0">
                <a:solidFill>
                  <a:srgbClr val="38946F"/>
                </a:solidFill>
              </a:rPr>
              <a:t> </a:t>
            </a:r>
            <a:r>
              <a:rPr lang="uk-UA" sz="2000" dirty="0">
                <a:solidFill>
                  <a:srgbClr val="38946F"/>
                </a:solidFill>
              </a:rPr>
              <a:t>Безпека інформаційно-комунікаційних систем. — К.: Видавнича група BHV, 2009. </a:t>
            </a:r>
            <a:r>
              <a:rPr lang="uk-UA" sz="2000" dirty="0" smtClean="0">
                <a:solidFill>
                  <a:srgbClr val="38946F"/>
                </a:solidFill>
              </a:rPr>
              <a:t>—</a:t>
            </a:r>
            <a:r>
              <a:rPr lang="en-US" sz="2000" dirty="0" smtClean="0">
                <a:solidFill>
                  <a:srgbClr val="38946F"/>
                </a:solidFill>
              </a:rPr>
              <a:t> </a:t>
            </a:r>
            <a:r>
              <a:rPr lang="uk-UA" sz="2000" dirty="0" smtClean="0">
                <a:solidFill>
                  <a:srgbClr val="38946F"/>
                </a:solidFill>
              </a:rPr>
              <a:t>608 </a:t>
            </a:r>
            <a:r>
              <a:rPr lang="uk-UA" sz="2000" dirty="0">
                <a:solidFill>
                  <a:srgbClr val="38946F"/>
                </a:solidFill>
              </a:rPr>
              <a:t>с.: іл.</a:t>
            </a:r>
          </a:p>
          <a:p>
            <a:pPr marL="0" indent="360000" algn="just">
              <a:spcBef>
                <a:spcPts val="0"/>
              </a:spcBef>
              <a:buClr>
                <a:srgbClr val="B77CCA"/>
              </a:buClr>
              <a:buNone/>
            </a:pPr>
            <a:endParaRPr lang="uk-UA" sz="2400" b="1" i="1" dirty="0" smtClean="0">
              <a:solidFill>
                <a:srgbClr val="38946F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000" dirty="0">
                <a:solidFill>
                  <a:srgbClr val="38946F"/>
                </a:solidFill>
              </a:rPr>
              <a:t>2</a:t>
            </a:r>
            <a:r>
              <a:rPr lang="uk-UA" sz="2000" dirty="0" smtClean="0">
                <a:solidFill>
                  <a:srgbClr val="38946F"/>
                </a:solidFill>
              </a:rPr>
              <a:t>. </a:t>
            </a:r>
            <a:r>
              <a:rPr lang="uk-UA" sz="2000" i="1" dirty="0">
                <a:solidFill>
                  <a:srgbClr val="38946F"/>
                </a:solidFill>
              </a:rPr>
              <a:t>НД ТЗІ 1.4-001-2000: </a:t>
            </a:r>
            <a:r>
              <a:rPr lang="uk-UA" sz="2000" dirty="0">
                <a:solidFill>
                  <a:srgbClr val="38946F"/>
                </a:solidFill>
              </a:rPr>
              <a:t>Типове положення про </a:t>
            </a:r>
            <a:r>
              <a:rPr lang="uk-UA" sz="2000" dirty="0" smtClean="0">
                <a:solidFill>
                  <a:srgbClr val="38946F"/>
                </a:solidFill>
              </a:rPr>
              <a:t>службу захисту </a:t>
            </a:r>
            <a:r>
              <a:rPr lang="uk-UA" sz="2000" dirty="0">
                <a:solidFill>
                  <a:srgbClr val="38946F"/>
                </a:solidFill>
              </a:rPr>
              <a:t>інформації в </a:t>
            </a:r>
            <a:r>
              <a:rPr lang="uk-UA" sz="2000" dirty="0" smtClean="0">
                <a:solidFill>
                  <a:srgbClr val="38946F"/>
                </a:solidFill>
              </a:rPr>
              <a:t>автоматизованій системі. Затверджено наказом ДСТСЗІ СБ України від 04.12.2000, № 53 </a:t>
            </a:r>
            <a:r>
              <a:rPr lang="en-US" sz="2000" dirty="0" smtClean="0">
                <a:solidFill>
                  <a:srgbClr val="38946F"/>
                </a:solidFill>
              </a:rPr>
              <a:t>[21]</a:t>
            </a:r>
            <a:r>
              <a:rPr lang="uk-UA" sz="2000" dirty="0" smtClean="0">
                <a:solidFill>
                  <a:srgbClr val="38946F"/>
                </a:solidFill>
              </a:rPr>
              <a:t>.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>
                <a:srgbClr val="B77CCA"/>
              </a:buClr>
              <a:buNone/>
            </a:pPr>
            <a:endParaRPr lang="uk-UA" sz="2400" b="1" i="1" dirty="0">
              <a:solidFill>
                <a:srgbClr val="4785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925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/>
              <a:t>Дякую за увагу!!!</a:t>
            </a:r>
            <a:endParaRPr lang="uk-UA" sz="54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662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indent="360000" algn="just"/>
            <a:r>
              <a:rPr lang="uk-UA" sz="2200" b="1" dirty="0">
                <a:solidFill>
                  <a:schemeClr val="accent2"/>
                </a:solidFill>
                <a:latin typeface="+mn-lt"/>
              </a:rPr>
              <a:t>План захисту інформації в </a:t>
            </a:r>
            <a:r>
              <a:rPr lang="uk-UA" sz="2200" b="1" dirty="0" smtClean="0">
                <a:solidFill>
                  <a:schemeClr val="accent2"/>
                </a:solidFill>
                <a:latin typeface="+mn-lt"/>
              </a:rPr>
              <a:t>АС — </a:t>
            </a:r>
            <a:r>
              <a:rPr lang="uk-UA" sz="2200" b="1" dirty="0">
                <a:solidFill>
                  <a:schemeClr val="accent2"/>
                </a:solidFill>
                <a:latin typeface="+mn-lt"/>
              </a:rPr>
              <a:t>це набір документів, </a:t>
            </a:r>
            <a:r>
              <a:rPr lang="uk-UA" sz="2200" b="1" dirty="0" smtClean="0">
                <a:solidFill>
                  <a:schemeClr val="accent2"/>
                </a:solidFill>
                <a:latin typeface="+mn-lt"/>
              </a:rPr>
              <a:t>згідно </a:t>
            </a:r>
            <a:r>
              <a:rPr lang="uk-UA" sz="2200" b="1" dirty="0">
                <a:solidFill>
                  <a:schemeClr val="accent2"/>
                </a:solidFill>
                <a:latin typeface="+mn-lt"/>
              </a:rPr>
              <a:t>з якими організують захист інформації протягом життєвого циклу АС. </a:t>
            </a:r>
            <a:endParaRPr lang="uk-UA" sz="2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b="1" i="1" dirty="0">
                <a:solidFill>
                  <a:srgbClr val="C57157"/>
                </a:solidFill>
              </a:rPr>
              <a:t>План захисту містить такі пункти:</a:t>
            </a:r>
            <a:endParaRPr lang="uk-UA" i="1" dirty="0">
              <a:solidFill>
                <a:srgbClr val="C57157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• завдання </a:t>
            </a:r>
            <a:r>
              <a:rPr lang="uk-UA" b="1" dirty="0">
                <a:solidFill>
                  <a:srgbClr val="9C4534"/>
                </a:solidFill>
              </a:rPr>
              <a:t>захисту інформації в АС;</a:t>
            </a:r>
            <a:endParaRPr lang="uk-UA" dirty="0">
              <a:solidFill>
                <a:srgbClr val="9C4534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b="1" dirty="0">
                <a:solidFill>
                  <a:srgbClr val="9C4534"/>
                </a:solidFill>
              </a:rPr>
              <a:t>• класифікація інформації, що обробляють в АС;</a:t>
            </a:r>
            <a:endParaRPr lang="uk-UA" dirty="0">
              <a:solidFill>
                <a:srgbClr val="9C4534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b="1" dirty="0">
                <a:solidFill>
                  <a:srgbClr val="9C4534"/>
                </a:solidFill>
              </a:rPr>
              <a:t>• опис компонентів АС та технології оброблення інформації;</a:t>
            </a:r>
            <a:endParaRPr lang="uk-UA" dirty="0">
              <a:solidFill>
                <a:srgbClr val="9C4534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b="1" dirty="0">
                <a:solidFill>
                  <a:srgbClr val="9C4534"/>
                </a:solidFill>
              </a:rPr>
              <a:t>• загрози для інформації в АС;</a:t>
            </a:r>
            <a:endParaRPr lang="uk-UA" dirty="0">
              <a:solidFill>
                <a:srgbClr val="9C4534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b="1" dirty="0">
                <a:solidFill>
                  <a:srgbClr val="9C4534"/>
                </a:solidFill>
              </a:rPr>
              <a:t>• політика безпеки інформації в АС;</a:t>
            </a:r>
            <a:endParaRPr lang="uk-UA" dirty="0">
              <a:solidFill>
                <a:srgbClr val="9C4534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b="1" dirty="0">
                <a:solidFill>
                  <a:srgbClr val="9C4534"/>
                </a:solidFill>
              </a:rPr>
              <a:t>• система документів із забезпечення захисту інформації в АС.</a:t>
            </a:r>
            <a:endParaRPr lang="uk-UA" dirty="0">
              <a:solidFill>
                <a:srgbClr val="9C4534"/>
              </a:solidFill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973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55000" lnSpcReduction="20000"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3400" b="1" i="1" dirty="0">
                <a:solidFill>
                  <a:schemeClr val="accent3">
                    <a:lumMod val="75000"/>
                  </a:schemeClr>
                </a:solidFill>
              </a:rPr>
              <a:t>До </a:t>
            </a:r>
            <a:r>
              <a:rPr lang="uk-UA" sz="3800" b="1" i="1" dirty="0">
                <a:solidFill>
                  <a:schemeClr val="accent3">
                    <a:lumMod val="75000"/>
                  </a:schemeClr>
                </a:solidFill>
              </a:rPr>
              <a:t>завдань</a:t>
            </a:r>
            <a:r>
              <a:rPr lang="uk-UA" sz="3400" b="1" i="1" dirty="0">
                <a:solidFill>
                  <a:schemeClr val="accent3">
                    <a:lumMod val="75000"/>
                  </a:schemeClr>
                </a:solidFill>
              </a:rPr>
              <a:t> захисту </a:t>
            </a:r>
            <a:r>
              <a:rPr lang="uk-UA" sz="3400" b="1" i="1" dirty="0" smtClean="0">
                <a:solidFill>
                  <a:schemeClr val="accent3">
                    <a:lumMod val="75000"/>
                  </a:schemeClr>
                </a:solidFill>
              </a:rPr>
              <a:t>інформації </a:t>
            </a:r>
            <a:r>
              <a:rPr lang="uk-UA" sz="3400" b="1" i="1" dirty="0">
                <a:solidFill>
                  <a:schemeClr val="accent3">
                    <a:lumMod val="75000"/>
                  </a:schemeClr>
                </a:solidFill>
              </a:rPr>
              <a:t>в АС належать такі</a:t>
            </a:r>
            <a:r>
              <a:rPr lang="uk-UA" sz="3400" b="1" i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uk-UA" sz="34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b="1" dirty="0" smtClean="0"/>
              <a:t>• </a:t>
            </a:r>
            <a:r>
              <a:rPr lang="uk-UA" sz="3000" b="1" dirty="0" smtClean="0">
                <a:solidFill>
                  <a:srgbClr val="1F5B26"/>
                </a:solidFill>
              </a:rPr>
              <a:t>ефективне знешкодження (попереджання) загроз ресурсам АС шляхом комплексного впровадження правових, морально-етичних, фізичних, організаційних, технічних та інших заходів забезпечення безпеки;</a:t>
            </a:r>
            <a:endParaRPr lang="uk-UA" sz="3000" dirty="0" smtClean="0">
              <a:solidFill>
                <a:srgbClr val="1F5B26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3000" b="1" dirty="0" smtClean="0">
                <a:solidFill>
                  <a:srgbClr val="1F5B26"/>
                </a:solidFill>
              </a:rPr>
              <a:t>• забезпечення визначених політикою безпеки властивостей інформації (конфіденційності, цілісності, доступності) під час створення та експлуатації АС;</a:t>
            </a:r>
            <a:endParaRPr lang="uk-UA" sz="3000" dirty="0" smtClean="0">
              <a:solidFill>
                <a:srgbClr val="1F5B26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3000" b="1" dirty="0" smtClean="0">
                <a:solidFill>
                  <a:srgbClr val="1F5B26"/>
                </a:solidFill>
              </a:rPr>
              <a:t>• своєчасне виявлення та знешкодження загроз ресурсам АС, причин та умов виникнення порушень функціонування АС та її розвитку;</a:t>
            </a:r>
            <a:endParaRPr lang="uk-UA" sz="3000" dirty="0" smtClean="0">
              <a:solidFill>
                <a:srgbClr val="1F5B26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3000" b="1" dirty="0" smtClean="0">
                <a:solidFill>
                  <a:srgbClr val="1F5B26"/>
                </a:solidFill>
              </a:rPr>
              <a:t>• створення механізму та умов оперативного реагування на загрози безпеці інформації, інші прояви негативних тенденцій у функціонуванні АС;</a:t>
            </a:r>
            <a:endParaRPr lang="uk-UA" sz="3000" dirty="0" smtClean="0">
              <a:solidFill>
                <a:srgbClr val="1F5B26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3000" b="1" dirty="0" smtClean="0">
                <a:solidFill>
                  <a:srgbClr val="1F5B26"/>
                </a:solidFill>
              </a:rPr>
              <a:t>• управління засобами захисту інформації, доступом користувачів до ресурсів АС, контроль за їхньою роботою з боку персоналу СЗІ, оперативне сповіщення про спроби НСД до ресурсів АС;</a:t>
            </a:r>
            <a:endParaRPr lang="uk-UA" sz="3000" dirty="0" smtClean="0">
              <a:solidFill>
                <a:srgbClr val="1F5B26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3000" b="1" dirty="0" smtClean="0">
                <a:solidFill>
                  <a:srgbClr val="1F5B26"/>
                </a:solidFill>
              </a:rPr>
              <a:t>• реєстрація, збирання, зберігання, оброблення даних про всі події в системі, пов'язані з безпекою інформації;</a:t>
            </a:r>
            <a:endParaRPr lang="uk-UA" sz="3000" dirty="0" smtClean="0">
              <a:solidFill>
                <a:srgbClr val="1F5B26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3000" b="1" dirty="0" smtClean="0">
                <a:solidFill>
                  <a:srgbClr val="1F5B26"/>
                </a:solidFill>
              </a:rPr>
              <a:t>• створення умов для максимально можливого відшкодування та локалізації збитків, що завдають неправомірні (несанкціоновані) дії фізичних та юридичних осіб, вплив зовнішнього середовища та інші чинники, а також зменшення негативного впливу наслідків порушення безпеки на функціонування АС.</a:t>
            </a:r>
            <a:endParaRPr lang="uk-UA" sz="3000" dirty="0" smtClean="0">
              <a:solidFill>
                <a:srgbClr val="1F5B26"/>
              </a:solidFill>
            </a:endParaRPr>
          </a:p>
          <a:p>
            <a:pPr marL="0" indent="0" algn="just">
              <a:buNone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749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uk-UA" sz="2000" b="1" i="1" dirty="0">
                <a:solidFill>
                  <a:srgbClr val="00B050"/>
                </a:solidFill>
              </a:rPr>
              <a:t>Політика безпеки, яку реалізує КСЗІ для захисту інформації від </a:t>
            </a:r>
            <a:r>
              <a:rPr lang="uk-UA" sz="2000" b="1" i="1" dirty="0" smtClean="0">
                <a:solidFill>
                  <a:srgbClr val="00B050"/>
                </a:solidFill>
              </a:rPr>
              <a:t>потенційних внутрішніх </a:t>
            </a:r>
            <a:r>
              <a:rPr lang="uk-UA" sz="2000" b="1" i="1" dirty="0">
                <a:solidFill>
                  <a:srgbClr val="00B050"/>
                </a:solidFill>
              </a:rPr>
              <a:t>та зовнішніх загроз, має охоплювати такі об'єкти </a:t>
            </a:r>
            <a:r>
              <a:rPr lang="uk-UA" sz="2000" b="1" i="1" dirty="0" smtClean="0">
                <a:solidFill>
                  <a:srgbClr val="00B050"/>
                </a:solidFill>
              </a:rPr>
              <a:t>захисту:</a:t>
            </a: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endParaRPr lang="uk-UA" sz="2000" b="1" i="1" dirty="0" smtClean="0">
              <a:solidFill>
                <a:srgbClr val="00B050"/>
              </a:solidFill>
            </a:endParaRP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Clr>
                <a:srgbClr val="37A792"/>
              </a:buClr>
            </a:pPr>
            <a:r>
              <a:rPr lang="uk-UA" sz="1900" b="1" dirty="0" smtClean="0">
                <a:solidFill>
                  <a:srgbClr val="37A792"/>
                </a:solidFill>
              </a:rPr>
              <a:t>відомості (незалежно від виду їхнього подання), що належать до інформації з обмеженим доступом (ІзОД) або інші види інформації, що підлягає захисту, яку обробляють в АС (на паперових, магнітних, оптичних та інших носіях);</a:t>
            </a: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Clr>
                <a:srgbClr val="37A792"/>
              </a:buClr>
            </a:pPr>
            <a:r>
              <a:rPr lang="uk-UA" sz="1900" b="1" dirty="0" smtClean="0">
                <a:solidFill>
                  <a:srgbClr val="37A792"/>
                </a:solidFill>
              </a:rPr>
              <a:t>інформаційні </a:t>
            </a:r>
            <a:r>
              <a:rPr lang="uk-UA" sz="1900" b="1" dirty="0">
                <a:solidFill>
                  <a:srgbClr val="37A792"/>
                </a:solidFill>
              </a:rPr>
              <a:t>масиви і бази даних, програмне забезпечення та інші </a:t>
            </a:r>
            <a:r>
              <a:rPr lang="uk-UA" sz="1900" b="1" dirty="0" smtClean="0">
                <a:solidFill>
                  <a:srgbClr val="37A792"/>
                </a:solidFill>
              </a:rPr>
              <a:t>інформаційні ресурси;</a:t>
            </a: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Clr>
                <a:srgbClr val="37A792"/>
              </a:buClr>
            </a:pPr>
            <a:r>
              <a:rPr lang="uk-UA" sz="1900" b="1" dirty="0" smtClean="0">
                <a:solidFill>
                  <a:srgbClr val="37A792"/>
                </a:solidFill>
              </a:rPr>
              <a:t>обладнання </a:t>
            </a:r>
            <a:r>
              <a:rPr lang="uk-UA" sz="1900" b="1" dirty="0">
                <a:solidFill>
                  <a:srgbClr val="37A792"/>
                </a:solidFill>
              </a:rPr>
              <a:t>АС та інші матеріальні ресурси, зокрема технічні засоби та </a:t>
            </a:r>
            <a:r>
              <a:rPr lang="uk-UA" sz="1900" b="1" dirty="0" smtClean="0">
                <a:solidFill>
                  <a:srgbClr val="37A792"/>
                </a:solidFill>
              </a:rPr>
              <a:t>системи</a:t>
            </a:r>
            <a:r>
              <a:rPr lang="uk-UA" sz="1900" b="1" dirty="0">
                <a:solidFill>
                  <a:srgbClr val="37A792"/>
                </a:solidFill>
              </a:rPr>
              <a:t>, що не задіяні в обробленні ІзОД, але розташовані в контрольованій зоні</a:t>
            </a:r>
            <a:r>
              <a:rPr lang="uk-UA" sz="1900" b="1" dirty="0" smtClean="0">
                <a:solidFill>
                  <a:srgbClr val="37A792"/>
                </a:solidFill>
              </a:rPr>
              <a:t>, носії </a:t>
            </a:r>
            <a:r>
              <a:rPr lang="uk-UA" sz="1900" b="1" dirty="0">
                <a:solidFill>
                  <a:srgbClr val="37A792"/>
                </a:solidFill>
              </a:rPr>
              <a:t>інформації, процеси і технології її оброблення. </a:t>
            </a:r>
            <a:r>
              <a:rPr lang="uk-UA" sz="1900" b="1" dirty="0" smtClean="0">
                <a:solidFill>
                  <a:srgbClr val="37A792"/>
                </a:solidFill>
              </a:rPr>
              <a:t>До </a:t>
            </a:r>
            <a:r>
              <a:rPr lang="uk-UA" sz="1900" b="1" dirty="0">
                <a:solidFill>
                  <a:srgbClr val="37A792"/>
                </a:solidFill>
              </a:rPr>
              <a:t>технічних областей</a:t>
            </a:r>
            <a:r>
              <a:rPr lang="uk-UA" sz="1900" b="1" dirty="0" smtClean="0">
                <a:solidFill>
                  <a:srgbClr val="37A792"/>
                </a:solidFill>
              </a:rPr>
              <a:t>, в </a:t>
            </a:r>
            <a:r>
              <a:rPr lang="uk-UA" sz="1900" b="1" dirty="0">
                <a:solidFill>
                  <a:srgbClr val="37A792"/>
                </a:solidFill>
              </a:rPr>
              <a:t>яких необхідно захищати інформаційне та програмне забезпечення, </a:t>
            </a:r>
            <a:r>
              <a:rPr lang="uk-UA" sz="1900" b="1" dirty="0" smtClean="0">
                <a:solidFill>
                  <a:srgbClr val="37A792"/>
                </a:solidFill>
              </a:rPr>
              <a:t>належать </a:t>
            </a:r>
            <a:r>
              <a:rPr lang="uk-UA" sz="1900" b="1" dirty="0">
                <a:solidFill>
                  <a:srgbClr val="37A792"/>
                </a:solidFill>
              </a:rPr>
              <a:t>робоча станція, комунікаційні канали (фізична мережа) та </a:t>
            </a:r>
            <a:r>
              <a:rPr lang="uk-UA" sz="1900" b="1" dirty="0" smtClean="0">
                <a:solidFill>
                  <a:srgbClr val="37A792"/>
                </a:solidFill>
              </a:rPr>
              <a:t>комутаційне обладнання</a:t>
            </a:r>
            <a:r>
              <a:rPr lang="uk-UA" sz="1900" b="1" dirty="0">
                <a:solidFill>
                  <a:srgbClr val="37A792"/>
                </a:solidFill>
              </a:rPr>
              <a:t>, сервери, засоби для створення твердих копій даних, </a:t>
            </a:r>
            <a:r>
              <a:rPr lang="uk-UA" sz="1900" b="1" dirty="0" smtClean="0">
                <a:solidFill>
                  <a:srgbClr val="37A792"/>
                </a:solidFill>
              </a:rPr>
              <a:t>накопичувачі інформації;</a:t>
            </a: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Clr>
                <a:srgbClr val="37A792"/>
              </a:buClr>
            </a:pPr>
            <a:r>
              <a:rPr lang="uk-UA" sz="1900" b="1" dirty="0" smtClean="0">
                <a:solidFill>
                  <a:srgbClr val="37A792"/>
                </a:solidFill>
              </a:rPr>
              <a:t>засоби </a:t>
            </a:r>
            <a:r>
              <a:rPr lang="uk-UA" sz="1900" b="1" dirty="0">
                <a:solidFill>
                  <a:srgbClr val="37A792"/>
                </a:solidFill>
              </a:rPr>
              <a:t>і системи фізичної охорони матеріальних та інформаційних </a:t>
            </a:r>
            <a:r>
              <a:rPr lang="uk-UA" sz="1900" b="1" dirty="0" smtClean="0">
                <a:solidFill>
                  <a:srgbClr val="37A792"/>
                </a:solidFill>
              </a:rPr>
              <a:t>ресурсів, організаційні </a:t>
            </a:r>
            <a:r>
              <a:rPr lang="uk-UA" sz="1900" b="1" dirty="0">
                <a:solidFill>
                  <a:srgbClr val="37A792"/>
                </a:solidFill>
              </a:rPr>
              <a:t>заходи </a:t>
            </a:r>
            <a:r>
              <a:rPr lang="uk-UA" sz="1900" b="1" dirty="0" smtClean="0">
                <a:solidFill>
                  <a:srgbClr val="37A792"/>
                </a:solidFill>
              </a:rPr>
              <a:t>захисту;</a:t>
            </a: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Clr>
                <a:srgbClr val="37A792"/>
              </a:buClr>
            </a:pPr>
            <a:r>
              <a:rPr lang="uk-UA" sz="1900" b="1" dirty="0" smtClean="0">
                <a:solidFill>
                  <a:srgbClr val="37A792"/>
                </a:solidFill>
              </a:rPr>
              <a:t>користувачів </a:t>
            </a:r>
            <a:r>
              <a:rPr lang="uk-UA" sz="1900" b="1" dirty="0">
                <a:solidFill>
                  <a:srgbClr val="37A792"/>
                </a:solidFill>
              </a:rPr>
              <a:t>(персонал) АС, власників інформації та АС, а також їхні права.</a:t>
            </a:r>
            <a:endParaRPr lang="uk-UA" sz="1900" dirty="0">
              <a:solidFill>
                <a:srgbClr val="37A792"/>
              </a:solidFill>
            </a:endParaRP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endParaRPr lang="uk-UA" sz="1800" dirty="0">
              <a:solidFill>
                <a:srgbClr val="4785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57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uk-UA" sz="2400" b="1" i="1" dirty="0">
                <a:solidFill>
                  <a:srgbClr val="7030A0"/>
                </a:solidFill>
              </a:rPr>
              <a:t>Безпеку інформації в АС забезпечують шляхом</a:t>
            </a:r>
            <a:r>
              <a:rPr lang="uk-UA" sz="2400" b="1" i="1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360000" algn="just"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організації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та впровадження системи допуску співробітників (</a:t>
            </a: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користувачів) до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інформації, яка потребує захисту;</a:t>
            </a:r>
            <a:endParaRPr lang="uk-UA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організації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обліку, зберігання, обігу інформації, яка потребує захисту, та </a:t>
            </a: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її носіїв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uk-UA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організації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та координації робіт із захисту інформації, яка обробляється </a:t>
            </a: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та передається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засобами АС;</a:t>
            </a:r>
            <a:endParaRPr lang="uk-UA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здійснення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контролю за забезпеченням захисту інформації, яку </a:t>
            </a:r>
            <a:r>
              <a:rPr lang="uk-UA" sz="2400" b="1" dirty="0" smtClean="0">
                <a:solidFill>
                  <a:schemeClr val="accent4">
                    <a:lumMod val="75000"/>
                  </a:schemeClr>
                </a:solidFill>
              </a:rPr>
              <a:t>обробляють засоби </a:t>
            </a:r>
            <a:r>
              <a:rPr lang="uk-UA" sz="2400" b="1" dirty="0">
                <a:solidFill>
                  <a:schemeClr val="accent4">
                    <a:lumMod val="75000"/>
                  </a:schemeClr>
                </a:solidFill>
              </a:rPr>
              <a:t>АС, і за збереженням конфіденційних документів (носіїв).</a:t>
            </a:r>
            <a:endParaRPr lang="uk-UA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endParaRPr lang="uk-UA" sz="1800" dirty="0">
              <a:solidFill>
                <a:srgbClr val="4785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0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rgbClr val="3265B8"/>
                </a:solidFill>
              </a:rPr>
              <a:t>Класифікація інформації, що обробляється в АС</a:t>
            </a: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  <a:buFont typeface="+mj-lt"/>
              <a:buAutoNum type="arabicPeriod"/>
            </a:pPr>
            <a:endParaRPr lang="uk-UA" sz="2400" dirty="0" smtClean="0">
              <a:solidFill>
                <a:srgbClr val="3265B8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  <a:buNone/>
            </a:pPr>
            <a:r>
              <a:rPr lang="uk-UA" sz="2200" dirty="0" smtClean="0">
                <a:solidFill>
                  <a:srgbClr val="6FA0DB"/>
                </a:solidFill>
              </a:rPr>
              <a:t>1. За режимом доступу інформації в АС:</a:t>
            </a: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</a:pPr>
            <a:r>
              <a:rPr lang="uk-UA" sz="2200" dirty="0" smtClean="0">
                <a:solidFill>
                  <a:srgbClr val="3265B8"/>
                </a:solidFill>
              </a:rPr>
              <a:t>відкрита  - поділяється на таку, що не потребує захисту або захист якої забезпечувати недоцільно, і таку, що потрібно захищати (її цілісність і доступність);</a:t>
            </a: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</a:pPr>
            <a:r>
              <a:rPr lang="uk-UA" sz="2200" dirty="0" smtClean="0">
                <a:solidFill>
                  <a:srgbClr val="3265B8"/>
                </a:solidFill>
              </a:rPr>
              <a:t>інформація з обмеженим доступом.</a:t>
            </a:r>
          </a:p>
          <a:p>
            <a:pPr marL="0" indent="0" algn="just">
              <a:spcBef>
                <a:spcPts val="0"/>
              </a:spcBef>
              <a:buClr>
                <a:srgbClr val="579DD7"/>
              </a:buClr>
              <a:buNone/>
            </a:pPr>
            <a:endParaRPr lang="uk-UA" sz="2200" dirty="0" smtClean="0">
              <a:solidFill>
                <a:srgbClr val="3265B8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  <a:buNone/>
            </a:pP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За правовим режимом (ІзОД) поділяється:</a:t>
            </a: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</a:pPr>
            <a:r>
              <a:rPr lang="uk-UA" sz="2200" dirty="0" smtClean="0">
                <a:solidFill>
                  <a:srgbClr val="3265B8"/>
                </a:solidFill>
              </a:rPr>
              <a:t>таємна </a:t>
            </a: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</a:pPr>
            <a:r>
              <a:rPr lang="uk-UA" sz="2200" dirty="0" smtClean="0">
                <a:solidFill>
                  <a:srgbClr val="3265B8"/>
                </a:solidFill>
              </a:rPr>
              <a:t>конфіденційна.</a:t>
            </a:r>
          </a:p>
          <a:p>
            <a:pPr marL="0" indent="0" algn="just">
              <a:spcBef>
                <a:spcPts val="0"/>
              </a:spcBef>
              <a:buClr>
                <a:srgbClr val="579DD7"/>
              </a:buClr>
              <a:buNone/>
            </a:pPr>
            <a:endParaRPr lang="uk-UA" sz="2200" dirty="0" smtClean="0">
              <a:solidFill>
                <a:srgbClr val="3265B8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579DD7"/>
              </a:buClr>
              <a:buNone/>
            </a:pP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За типом її подання в АС.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Clr>
                <a:srgbClr val="579DD7"/>
              </a:buClr>
              <a:buNone/>
            </a:pPr>
            <a:endParaRPr lang="uk-UA" sz="2400" dirty="0">
              <a:solidFill>
                <a:srgbClr val="3265B8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349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rgbClr val="C35855"/>
                </a:solidFill>
              </a:rPr>
              <a:t>Інвентаризації підлягають такі об'єкти</a:t>
            </a:r>
            <a:r>
              <a:rPr lang="uk-UA" sz="2400" b="1" i="1" dirty="0" smtClean="0">
                <a:solidFill>
                  <a:srgbClr val="C35855"/>
                </a:solidFill>
              </a:rPr>
              <a:t>:</a:t>
            </a:r>
          </a:p>
          <a:p>
            <a:pPr marL="0" indent="0" algn="just">
              <a:buNone/>
            </a:pPr>
            <a:endParaRPr lang="uk-UA" sz="2400" dirty="0"/>
          </a:p>
          <a:p>
            <a:pPr marL="0" indent="360000" algn="just">
              <a:spcBef>
                <a:spcPts val="0"/>
              </a:spcBef>
              <a:buClrTx/>
            </a:pPr>
            <a:r>
              <a:rPr lang="uk-UA" sz="2200" b="1" dirty="0" smtClean="0">
                <a:solidFill>
                  <a:srgbClr val="A32570"/>
                </a:solidFill>
              </a:rPr>
              <a:t>обладнання </a:t>
            </a:r>
            <a:r>
              <a:rPr lang="uk-UA" sz="2200" b="1" dirty="0">
                <a:solidFill>
                  <a:srgbClr val="A32570"/>
                </a:solidFill>
              </a:rPr>
              <a:t>— комп'ютерні системи та їх компоненти (процесори, </a:t>
            </a:r>
            <a:r>
              <a:rPr lang="uk-UA" sz="2200" b="1" dirty="0" smtClean="0">
                <a:solidFill>
                  <a:srgbClr val="A32570"/>
                </a:solidFill>
              </a:rPr>
              <a:t>монітори, термінали</a:t>
            </a:r>
            <a:r>
              <a:rPr lang="uk-UA" sz="2200" b="1" dirty="0">
                <a:solidFill>
                  <a:srgbClr val="A32570"/>
                </a:solidFill>
              </a:rPr>
              <a:t>, робочі станції тощо), периферійні пристрої;</a:t>
            </a:r>
            <a:endParaRPr lang="uk-UA" sz="2200" dirty="0">
              <a:solidFill>
                <a:srgbClr val="A32570"/>
              </a:solidFill>
            </a:endParaRPr>
          </a:p>
          <a:p>
            <a:pPr marL="0" indent="360000" algn="just">
              <a:spcBef>
                <a:spcPts val="0"/>
              </a:spcBef>
              <a:buClrTx/>
            </a:pPr>
            <a:r>
              <a:rPr lang="uk-UA" sz="2200" b="1" dirty="0" smtClean="0">
                <a:solidFill>
                  <a:srgbClr val="A32570"/>
                </a:solidFill>
              </a:rPr>
              <a:t>програмне </a:t>
            </a:r>
            <a:r>
              <a:rPr lang="uk-UA" sz="2200" b="1" dirty="0">
                <a:solidFill>
                  <a:srgbClr val="A32570"/>
                </a:solidFill>
              </a:rPr>
              <a:t>забезпечення (вихідні, завантажувальні модулі, утиліти, </a:t>
            </a:r>
            <a:r>
              <a:rPr lang="uk-UA" sz="2200" b="1" dirty="0" smtClean="0">
                <a:solidFill>
                  <a:srgbClr val="A32570"/>
                </a:solidFill>
              </a:rPr>
              <a:t>СКБД, операційні </a:t>
            </a:r>
            <a:r>
              <a:rPr lang="uk-UA" sz="2200" b="1" dirty="0">
                <a:solidFill>
                  <a:srgbClr val="A32570"/>
                </a:solidFill>
              </a:rPr>
              <a:t>системи, діагностичні, тестові програми тощо);</a:t>
            </a:r>
            <a:endParaRPr lang="uk-UA" sz="2200" dirty="0">
              <a:solidFill>
                <a:srgbClr val="A32570"/>
              </a:solidFill>
            </a:endParaRPr>
          </a:p>
          <a:p>
            <a:pPr marL="0" indent="360000" algn="just">
              <a:spcBef>
                <a:spcPts val="0"/>
              </a:spcBef>
              <a:buClrTx/>
            </a:pPr>
            <a:r>
              <a:rPr lang="uk-UA" sz="2200" b="1" dirty="0" smtClean="0">
                <a:solidFill>
                  <a:srgbClr val="A32570"/>
                </a:solidFill>
              </a:rPr>
              <a:t>дані </a:t>
            </a:r>
            <a:r>
              <a:rPr lang="uk-UA" sz="2200" b="1" dirty="0">
                <a:solidFill>
                  <a:srgbClr val="A32570"/>
                </a:solidFill>
              </a:rPr>
              <a:t>тимчасового і постійного зберігання (інформація на магнітних </a:t>
            </a:r>
            <a:r>
              <a:rPr lang="uk-UA" sz="2200" b="1" dirty="0" smtClean="0">
                <a:solidFill>
                  <a:srgbClr val="A32570"/>
                </a:solidFill>
              </a:rPr>
              <a:t>носіях, друковані</a:t>
            </a:r>
            <a:r>
              <a:rPr lang="uk-UA" sz="2200" b="1" dirty="0">
                <a:solidFill>
                  <a:srgbClr val="A32570"/>
                </a:solidFill>
              </a:rPr>
              <a:t>, архівні та резервні копії, системні журнали, технічна, </a:t>
            </a:r>
            <a:r>
              <a:rPr lang="uk-UA" sz="2200" b="1" dirty="0" smtClean="0">
                <a:solidFill>
                  <a:srgbClr val="A32570"/>
                </a:solidFill>
              </a:rPr>
              <a:t>експлуатаційна </a:t>
            </a:r>
            <a:r>
              <a:rPr lang="uk-UA" sz="2200" b="1" dirty="0">
                <a:solidFill>
                  <a:srgbClr val="A32570"/>
                </a:solidFill>
              </a:rPr>
              <a:t>і розпорядча документація тощо);</a:t>
            </a:r>
            <a:endParaRPr lang="uk-UA" sz="2200" dirty="0">
              <a:solidFill>
                <a:srgbClr val="A32570"/>
              </a:solidFill>
            </a:endParaRPr>
          </a:p>
          <a:p>
            <a:pPr marL="0" indent="360000" algn="just">
              <a:spcBef>
                <a:spcPts val="0"/>
              </a:spcBef>
              <a:buClrTx/>
            </a:pPr>
            <a:r>
              <a:rPr lang="uk-UA" sz="2200" b="1" dirty="0" smtClean="0">
                <a:solidFill>
                  <a:srgbClr val="A32570"/>
                </a:solidFill>
              </a:rPr>
              <a:t>персонал </a:t>
            </a:r>
            <a:r>
              <a:rPr lang="uk-UA" sz="2200" b="1" dirty="0">
                <a:solidFill>
                  <a:srgbClr val="A32570"/>
                </a:solidFill>
              </a:rPr>
              <a:t>і користувачі АС.</a:t>
            </a:r>
            <a:endParaRPr lang="uk-UA" sz="2200" dirty="0">
              <a:solidFill>
                <a:srgbClr val="A32570"/>
              </a:solidFill>
            </a:endParaRP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endParaRPr lang="uk-UA" sz="2400" dirty="0">
              <a:solidFill>
                <a:srgbClr val="4785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96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buNone/>
            </a:pPr>
            <a:endParaRPr lang="uk-UA" sz="2400" b="1" i="1" dirty="0" smtClean="0">
              <a:solidFill>
                <a:srgbClr val="CE188D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rgbClr val="CE188D"/>
                </a:solidFill>
              </a:rPr>
              <a:t>На </a:t>
            </a:r>
            <a:r>
              <a:rPr lang="uk-UA" sz="2400" b="1" i="1" dirty="0">
                <a:solidFill>
                  <a:srgbClr val="CE188D"/>
                </a:solidFill>
              </a:rPr>
              <a:t>основі Плану захисту інформації в АС складають календарний план робіт </a:t>
            </a:r>
            <a:r>
              <a:rPr lang="uk-UA" sz="2400" b="1" i="1" dirty="0" smtClean="0">
                <a:solidFill>
                  <a:srgbClr val="CE188D"/>
                </a:solidFill>
              </a:rPr>
              <a:t>із реалізації </a:t>
            </a:r>
            <a:r>
              <a:rPr lang="uk-UA" sz="2400" b="1" i="1" dirty="0">
                <a:solidFill>
                  <a:srgbClr val="CE188D"/>
                </a:solidFill>
              </a:rPr>
              <a:t>заходів захисту інформації в АС, який містить такі пункти</a:t>
            </a:r>
            <a:r>
              <a:rPr lang="uk-UA" sz="2400" b="1" i="1" dirty="0" smtClean="0">
                <a:solidFill>
                  <a:srgbClr val="CE188D"/>
                </a:solidFill>
              </a:rPr>
              <a:t>:</a:t>
            </a:r>
          </a:p>
          <a:p>
            <a:pPr marL="0" indent="360000" algn="just">
              <a:spcBef>
                <a:spcPts val="0"/>
              </a:spcBef>
              <a:buNone/>
            </a:pPr>
            <a:endParaRPr lang="uk-UA" sz="2400" b="1" i="1" dirty="0"/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F13D68"/>
                </a:solidFill>
              </a:rPr>
              <a:t>• організаційні заходи;</a:t>
            </a:r>
            <a:endParaRPr lang="uk-UA" sz="2400" dirty="0">
              <a:solidFill>
                <a:srgbClr val="F13D68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F13D68"/>
                </a:solidFill>
              </a:rPr>
              <a:t>• контрольно-правові заходи;</a:t>
            </a:r>
            <a:endParaRPr lang="uk-UA" sz="2400" dirty="0">
              <a:solidFill>
                <a:srgbClr val="F13D68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F13D68"/>
                </a:solidFill>
              </a:rPr>
              <a:t>• профілактичні заходи;</a:t>
            </a:r>
            <a:endParaRPr lang="uk-UA" sz="2400" dirty="0">
              <a:solidFill>
                <a:srgbClr val="F13D68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F13D68"/>
                </a:solidFill>
              </a:rPr>
              <a:t>• інженерно-технічні заходи;</a:t>
            </a:r>
            <a:endParaRPr lang="uk-UA" sz="2400" dirty="0">
              <a:solidFill>
                <a:srgbClr val="F13D68"/>
              </a:solidFill>
            </a:endParaRP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F13D68"/>
                </a:solidFill>
              </a:rPr>
              <a:t>• робота з кадрами.</a:t>
            </a:r>
            <a:endParaRPr lang="uk-UA" sz="2400" dirty="0">
              <a:solidFill>
                <a:srgbClr val="F13D68"/>
              </a:solidFill>
            </a:endParaRP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endParaRPr lang="uk-UA" sz="2400" dirty="0">
              <a:solidFill>
                <a:srgbClr val="4785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47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rgbClr val="47857F"/>
                </a:solidFill>
              </a:rPr>
              <a:t>До календарного плану можуть бути долучені такі організаційні заходи із захисту інформації: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endParaRPr lang="uk-UA" sz="2400" b="1" i="1" dirty="0">
              <a:solidFill>
                <a:srgbClr val="47857F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008EB0"/>
              </a:buClr>
            </a:pPr>
            <a:r>
              <a:rPr lang="uk-UA" sz="2000" b="1" dirty="0">
                <a:solidFill>
                  <a:srgbClr val="008EB0"/>
                </a:solidFill>
              </a:rPr>
              <a:t>розроблення документів (інструкцій, методик, правил, розпоряджень </a:t>
            </a:r>
            <a:r>
              <a:rPr lang="uk-UA" sz="2000" b="1" dirty="0" smtClean="0">
                <a:solidFill>
                  <a:srgbClr val="008EB0"/>
                </a:solidFill>
              </a:rPr>
              <a:t>тощо) з </a:t>
            </a:r>
            <a:r>
              <a:rPr lang="uk-UA" sz="2000" b="1" dirty="0">
                <a:solidFill>
                  <a:srgbClr val="008EB0"/>
                </a:solidFill>
              </a:rPr>
              <a:t>різних напрямів захисту інформації в АС;</a:t>
            </a:r>
            <a:endParaRPr lang="uk-UA" sz="2000" dirty="0">
              <a:solidFill>
                <a:srgbClr val="008EB0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008EB0"/>
              </a:buClr>
            </a:pPr>
            <a:r>
              <a:rPr lang="uk-UA" sz="2000" b="1" dirty="0" smtClean="0">
                <a:solidFill>
                  <a:srgbClr val="008EB0"/>
                </a:solidFill>
              </a:rPr>
              <a:t>внесення </a:t>
            </a:r>
            <a:r>
              <a:rPr lang="uk-UA" sz="2000" b="1" dirty="0">
                <a:solidFill>
                  <a:srgbClr val="008EB0"/>
                </a:solidFill>
              </a:rPr>
              <a:t>змін і доповнень до чинних в АС документів з урахуванням </a:t>
            </a:r>
            <a:r>
              <a:rPr lang="uk-UA" sz="2000" b="1" dirty="0" smtClean="0">
                <a:solidFill>
                  <a:srgbClr val="008EB0"/>
                </a:solidFill>
              </a:rPr>
              <a:t>змінення </a:t>
            </a:r>
            <a:r>
              <a:rPr lang="uk-UA" sz="2000" b="1" dirty="0">
                <a:solidFill>
                  <a:srgbClr val="008EB0"/>
                </a:solidFill>
              </a:rPr>
              <a:t>умов (обставин);</a:t>
            </a:r>
            <a:endParaRPr lang="uk-UA" sz="2000" dirty="0">
              <a:solidFill>
                <a:srgbClr val="008EB0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008EB0"/>
              </a:buClr>
            </a:pPr>
            <a:r>
              <a:rPr lang="uk-UA" sz="2000" b="1" dirty="0" smtClean="0">
                <a:solidFill>
                  <a:srgbClr val="008EB0"/>
                </a:solidFill>
              </a:rPr>
              <a:t>розроблення </a:t>
            </a:r>
            <a:r>
              <a:rPr lang="uk-UA" sz="2000" b="1" dirty="0">
                <a:solidFill>
                  <a:srgbClr val="008EB0"/>
                </a:solidFill>
              </a:rPr>
              <a:t>й впровадження нових організаційних заходів із захисту </a:t>
            </a:r>
            <a:r>
              <a:rPr lang="uk-UA" sz="2000" b="1" dirty="0" smtClean="0">
                <a:solidFill>
                  <a:srgbClr val="008EB0"/>
                </a:solidFill>
              </a:rPr>
              <a:t>інформації</a:t>
            </a:r>
            <a:r>
              <a:rPr lang="uk-UA" sz="2000" b="1" dirty="0">
                <a:solidFill>
                  <a:srgbClr val="008EB0"/>
                </a:solidFill>
              </a:rPr>
              <a:t>;</a:t>
            </a:r>
            <a:endParaRPr lang="uk-UA" sz="2000" dirty="0">
              <a:solidFill>
                <a:srgbClr val="008EB0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008EB0"/>
              </a:buClr>
            </a:pPr>
            <a:r>
              <a:rPr lang="uk-UA" sz="2000" b="1" dirty="0">
                <a:solidFill>
                  <a:srgbClr val="008EB0"/>
                </a:solidFill>
              </a:rPr>
              <a:t>обґрунтування необхідності застосування та впровадження нових засобів </a:t>
            </a:r>
            <a:r>
              <a:rPr lang="uk-UA" sz="2000" b="1" dirty="0" smtClean="0">
                <a:solidFill>
                  <a:srgbClr val="008EB0"/>
                </a:solidFill>
              </a:rPr>
              <a:t>захисту </a:t>
            </a:r>
            <a:r>
              <a:rPr lang="uk-UA" sz="2000" b="1" dirty="0">
                <a:solidFill>
                  <a:srgbClr val="008EB0"/>
                </a:solidFill>
              </a:rPr>
              <a:t>інформації;</a:t>
            </a:r>
            <a:endParaRPr lang="uk-UA" sz="2000" dirty="0">
              <a:solidFill>
                <a:srgbClr val="008EB0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008EB0"/>
              </a:buClr>
            </a:pPr>
            <a:r>
              <a:rPr lang="uk-UA" sz="2000" b="1" dirty="0" smtClean="0">
                <a:solidFill>
                  <a:srgbClr val="008EB0"/>
                </a:solidFill>
              </a:rPr>
              <a:t>координація </a:t>
            </a:r>
            <a:r>
              <a:rPr lang="uk-UA" sz="2000" b="1" dirty="0">
                <a:solidFill>
                  <a:srgbClr val="008EB0"/>
                </a:solidFill>
              </a:rPr>
              <a:t>робіт з іншими підрозділами організації або зовнішніми </a:t>
            </a:r>
            <a:r>
              <a:rPr lang="uk-UA" sz="2000" b="1" dirty="0" smtClean="0">
                <a:solidFill>
                  <a:srgbClr val="008EB0"/>
                </a:solidFill>
              </a:rPr>
              <a:t>організаціями </a:t>
            </a:r>
            <a:r>
              <a:rPr lang="uk-UA" sz="2000" b="1" dirty="0">
                <a:solidFill>
                  <a:srgbClr val="008EB0"/>
                </a:solidFill>
              </a:rPr>
              <a:t>на всіх етапах життєвого циклу АС;</a:t>
            </a:r>
            <a:endParaRPr lang="uk-UA" sz="2000" dirty="0">
              <a:solidFill>
                <a:srgbClr val="008EB0"/>
              </a:solidFill>
            </a:endParaRPr>
          </a:p>
          <a:p>
            <a:pPr marL="0" indent="360000" algn="just">
              <a:spcBef>
                <a:spcPts val="0"/>
              </a:spcBef>
              <a:buClr>
                <a:srgbClr val="008EB0"/>
              </a:buClr>
            </a:pPr>
            <a:r>
              <a:rPr lang="uk-UA" sz="2000" b="1" dirty="0" smtClean="0">
                <a:solidFill>
                  <a:srgbClr val="008EB0"/>
                </a:solidFill>
              </a:rPr>
              <a:t>перегляд </a:t>
            </a:r>
            <a:r>
              <a:rPr lang="uk-UA" sz="2000" b="1" dirty="0">
                <a:solidFill>
                  <a:srgbClr val="008EB0"/>
                </a:solidFill>
              </a:rPr>
              <a:t>результатів виконання затверджених заходів і робіт із захисту </a:t>
            </a:r>
            <a:r>
              <a:rPr lang="uk-UA" sz="2000" b="1" dirty="0" smtClean="0">
                <a:solidFill>
                  <a:srgbClr val="008EB0"/>
                </a:solidFill>
              </a:rPr>
              <a:t>інформації</a:t>
            </a:r>
            <a:r>
              <a:rPr lang="uk-UA" sz="2000" b="1" dirty="0">
                <a:solidFill>
                  <a:srgbClr val="008EB0"/>
                </a:solidFill>
              </a:rPr>
              <a:t>.</a:t>
            </a:r>
            <a:endParaRPr lang="uk-UA" sz="2000" dirty="0">
              <a:solidFill>
                <a:srgbClr val="008EB0"/>
              </a:solidFill>
            </a:endParaRPr>
          </a:p>
          <a:p>
            <a:pPr marL="0" indent="360000" algn="just">
              <a:lnSpc>
                <a:spcPct val="80000"/>
              </a:lnSpc>
              <a:spcBef>
                <a:spcPts val="0"/>
              </a:spcBef>
              <a:buNone/>
            </a:pPr>
            <a:endParaRPr lang="uk-UA" sz="2400" b="1" i="1" dirty="0">
              <a:solidFill>
                <a:srgbClr val="4785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59F0-BB93-4D79-8AB8-A6B21AE41798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00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951</Words>
  <Application>Microsoft Office PowerPoint</Application>
  <PresentationFormat>Екран (4:3)</PresentationFormat>
  <Paragraphs>93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Поток</vt:lpstr>
      <vt:lpstr>Супроводження комплексної системи захисту інформації</vt:lpstr>
      <vt:lpstr>План захисту інформації в АС — це набір документів, згідно з якими організують захист інформації протягом життєвого циклу АС.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увагу!!!</vt:lpstr>
    </vt:vector>
  </TitlesOfParts>
  <Company>Дім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Супроводження комплексної системи захисту інформації</dc:title>
  <dc:creator>Наталя</dc:creator>
  <cp:lastModifiedBy>Natalia</cp:lastModifiedBy>
  <cp:revision>23</cp:revision>
  <dcterms:created xsi:type="dcterms:W3CDTF">2011-03-17T22:41:06Z</dcterms:created>
  <dcterms:modified xsi:type="dcterms:W3CDTF">2012-02-25T16:14:09Z</dcterms:modified>
</cp:coreProperties>
</file>