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uk-U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тексту заголовка </a:t>
            </a:r>
            <a:r>
              <a:rPr b="0" lang="uk-U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клацніть мишею</a:t>
            </a:r>
            <a:endParaRPr b="0" lang="uk-UA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редагування структури клацніть мишею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Другий рівень структури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Третій рівень структури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Четвертий рівень структури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П'ятий рівень структури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Шостий рівень структури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Сьомий рівень структури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2A3F24D0-E871-4D21-8603-D36C78058106}" type="slidenum">
              <a:rPr b="0" lang="uk-UA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unimarc.org.ua/" TargetMode="External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opac.lviv.ua/" TargetMode="External"/><Relationship Id="rId2" Type="http://schemas.openxmlformats.org/officeDocument/2006/relationships/hyperlink" Target="http://liblab.tntu.edu.ua:7007/" TargetMode="External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librarytechnology.org/" TargetMode="External"/><Relationship Id="rId2" Type="http://schemas.openxmlformats.org/officeDocument/2006/relationships/hyperlink" Target="http://git.koha-community.org/stats/koha-master/authors.html" TargetMode="Externa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://koha.org.ua/wiki" TargetMode="External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://www.udcsummary.info/" TargetMode="External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504000" y="551520"/>
            <a:ext cx="8496000" cy="768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i="1" lang="uk-UA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Круглий стіл АБІС Koha, 1-3.10.2019, Харків</a:t>
            </a:r>
            <a:endParaRPr b="0" lang="uk-UA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TextShape 2"/>
          <p:cNvSpPr txBox="1"/>
          <p:nvPr/>
        </p:nvSpPr>
        <p:spPr>
          <a:xfrm>
            <a:off x="480240" y="1871280"/>
            <a:ext cx="9072000" cy="567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uk-UA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Аспекти АБІС Koha 2019</a:t>
            </a:r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uk-UA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i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Сергій Дубик  НТБ НУ„ЛП“  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1985040" y="2664000"/>
            <a:ext cx="5862960" cy="410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Koha та UNIMARC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504000" y="1656000"/>
            <a:ext cx="9072000" cy="525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Доступні наступні UNIMARC-структури: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бібліографічний опис (типовий, книги, періодика, статті, електронні, аудіо, ноти, нормативні, надходження, швидкий опис);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авторитетний опис (3 авторських, 5 предметних, уніфікований заголовок).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Стан перекладу: </a:t>
            </a:r>
            <a:r>
              <a:rPr b="1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100%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hlinkClick r:id="rId1"/>
              </a:rPr>
              <a:t>http://unimarc.org.ua</a:t>
            </a: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— довідкова БД УКРМАРК-у, 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описи й приклади для 236 полів й 2499 підполів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інтегрується у Koha (MarcFieldDocURL)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інтегрована документація ДСТУ 7.1:2006, ISBD, LRM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Конвертер в UNIMARC для Koha для запозичень з бібліотек на MARC21.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7920000" y="3168000"/>
            <a:ext cx="1681200" cy="209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216000" y="523080"/>
            <a:ext cx="8856000" cy="82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uk-U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  </a:t>
            </a:r>
            <a:r>
              <a:rPr b="0" lang="uk-U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АБІС Koha в НТБ НУЛП</a:t>
            </a:r>
            <a:endParaRPr b="0" lang="uk-UA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504000" y="1800000"/>
            <a:ext cx="9072000" cy="511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Складність міграції з УФД/Бібліотека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Стандартний експорт біб-даних не дуже якісний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Автори зберігаються у одному полі, необхідно розбивати на окремих авторів, визначати прізвище та інші імена, коди відношення, також розрізняти персональних, колективних авторів та заходи. Вирішено через авторитетні довідники.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Проблема якості даних. Система перевірка записів на типові помилки.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Читацькі дані. Великий обсяг. Синхронізація з декількома джерелами (LDAP, БД).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Проблема сумарного обліку. Необхідно внести нову сутність — партія та їі характеристики.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Польський досвід. Модуль надходжень АБІС Koha. Поля примірника.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Потужність звітів в АБІС Koha. Проблема повільних запитів. SQL-запити.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Розроблені форматовані звіти для інвентарної книги, актів приймання/списання, 1-2-3 частин сумарної книги.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Складність міграції на АБІС Koha в НТБ НУЛП не тільки в об’ємах даних. В бібліотеці найширше використання модулів УФД/Бібліотека (для деяких немає прямих відповідників у Koha: ієрархічні теми, модуль УДК, ТТП, облік обслуговування...). Більшість процесів ведуться в електронному виді, звіти отримуються з УФД та друкуються згідно типовим формам. Запасний варіант, коли щось можна вести вручну на папері тут не підходить. Основна задача — перенести дані максимально повно і без втрат.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216000" y="424080"/>
            <a:ext cx="9216000" cy="1024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Інвентарна книга, акти приймання/списання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501840" y="1759320"/>
            <a:ext cx="3080880" cy="450468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3697560" y="1774440"/>
            <a:ext cx="3070440" cy="448956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6552000" y="1738080"/>
            <a:ext cx="3168000" cy="44838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Об’єднані каталоги та Z39-50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504000" y="1584000"/>
            <a:ext cx="9072000" cy="547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Варіанти зведеного каталогу: </a:t>
            </a:r>
            <a:br/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загальноукраїнський, </a:t>
            </a:r>
            <a:br/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регіональний, тематичний.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Приклад регіонального </a:t>
            </a:r>
            <a:br/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каталогу: </a:t>
            </a:r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https://opac.lviv.ua</a:t>
            </a:r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i="1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(7 бібліотек, запозичення </a:t>
            </a:r>
            <a:br/>
            <a:r>
              <a:rPr b="0" i="1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Z39-50 у UNIMARC </a:t>
            </a:r>
            <a:br/>
            <a:r>
              <a:rPr b="0" i="1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та MARC21)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Приклад об’єднаного каталогу: </a:t>
            </a:r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http://liblab.tntu.edu.ua:7007</a:t>
            </a:r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(зібрано &gt; 1 200 000 біб-записів у форматі UNIMARC)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5328000" y="2057760"/>
            <a:ext cx="4047840" cy="2550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uk-UA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Об’єднання зусиль</a:t>
            </a:r>
            <a:endParaRPr b="0" lang="uk-UA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504000" y="1800000"/>
            <a:ext cx="9072000" cy="54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Відкриття каталогів для запозичення Z39-50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Практика коли в одній бібліотеці повністю з  нуля створюють опис нової книги повинна піти в минуле. Чим більше відкритих Z39-50-серверів в Україні тим більший розподілений каталог бібліотек і більше шансів знайти в ньому книгу.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Вивільнений час можна присвятити збільшенню якості каталогу, доповненню рубрик і ключових слів, виправленню помилок.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Доповнення обкладинками, анотаціями , посиланнями на повні тексти також зробить каталог більш інформативним і привабливим для читача. Частину цих робіт можна автоматизувати (обкладинки, лінкування...) чи пришвидшити (використання смартфонів/планшетів). Такий повно-інформаційний біб-запис в електронному каталозі складатиме конкуренцію багатим описам книжкових інтернет-магазинів.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Напрямки для об’єднання зусиль: спільний розпис статей та обмін авторитетними файлами (також Z39-50).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Бібліотекам, які починають з АБІС Koha складно розібратися з роботою модулів Koha, структурами редагування, звітами і т.п. </a:t>
            </a:r>
            <a:br/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Діліться досвідом на сайтах бібліотек, ресурсах спільноти Koha Україна та у тематичних публікаціях та виступах.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576000"/>
            <a:ext cx="8208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i="1" lang="uk-U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      </a:t>
            </a:r>
            <a:r>
              <a:rPr b="0" i="1" lang="uk-UA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Дякую за увагу!</a:t>
            </a:r>
            <a:endParaRPr b="0" lang="uk-UA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algn="ctr">
              <a:spcAft>
                <a:spcPts val="1417"/>
              </a:spcAft>
            </a:pP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Aft>
                <a:spcPts val="1417"/>
              </a:spcAft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Спільнота користувачів Koha в Україні, </a:t>
            </a:r>
            <a:br/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взаємодопомога, </a:t>
            </a:r>
            <a:br/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обмін досвідом на </a:t>
            </a:r>
            <a:br/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спільних заходах </a:t>
            </a:r>
            <a:br/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та веб-ресурсах — це і є дар у відповідь!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Aft>
                <a:spcPts val="1417"/>
              </a:spcAft>
            </a:pP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Aft>
                <a:spcPts val="1417"/>
              </a:spcAft>
            </a:pP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spcAft>
                <a:spcPts val="1417"/>
              </a:spcAft>
            </a:pPr>
            <a:r>
              <a:rPr b="0" i="1" lang="uk-UA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He rau ringa e oti ai</a:t>
            </a:r>
            <a:endParaRPr b="0" lang="uk-UA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spcAft>
                <a:spcPts val="1417"/>
              </a:spcAft>
            </a:pPr>
            <a:r>
              <a:rPr b="0" i="1" lang="uk-UA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Багато рук завершать роботу</a:t>
            </a:r>
            <a:endParaRPr b="0" lang="uk-UA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Aft>
                <a:spcPts val="1417"/>
              </a:spcAft>
            </a:pPr>
            <a:endParaRPr b="0" lang="uk-UA" sz="1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3888000" y="4381920"/>
            <a:ext cx="2412000" cy="1802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Koha розробляється з 1999 року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7344000" y="2257200"/>
            <a:ext cx="1368000" cy="1702800"/>
          </a:xfrm>
          <a:prstGeom prst="rect">
            <a:avLst/>
          </a:prstGeom>
          <a:ln>
            <a:noFill/>
          </a:ln>
        </p:spPr>
      </p:pic>
      <p:sp>
        <p:nvSpPr>
          <p:cNvPr id="45" name="TextShape 2"/>
          <p:cNvSpPr txBox="1"/>
          <p:nvPr/>
        </p:nvSpPr>
        <p:spPr>
          <a:xfrm>
            <a:off x="576000" y="1656000"/>
            <a:ext cx="8856000" cy="700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       </a:t>
            </a: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Koha</a:t>
            </a: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</a:t>
            </a: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мовою māori означає </a:t>
            </a: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дар у відповідь</a:t>
            </a: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Бібліотечний консорціум </a:t>
            </a: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Хороунеуа — </a:t>
            </a: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Koha 1.0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               </a:t>
            </a: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Вільне і відкрите програмне забезпечення, </a:t>
            </a: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GPL 3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Мапа розповсюдження 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АБІС Koha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3"/>
          <a:stretch/>
        </p:blipFill>
        <p:spPr>
          <a:xfrm>
            <a:off x="576000" y="1512000"/>
            <a:ext cx="558000" cy="72036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4"/>
          <a:stretch/>
        </p:blipFill>
        <p:spPr>
          <a:xfrm>
            <a:off x="670320" y="4104000"/>
            <a:ext cx="1273680" cy="97092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5"/>
          <a:stretch/>
        </p:blipFill>
        <p:spPr>
          <a:xfrm>
            <a:off x="3872160" y="4752000"/>
            <a:ext cx="4767840" cy="2451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1800000"/>
            <a:ext cx="9072000" cy="5184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&gt; 5100 бібліотек на АБІС Koha, </a:t>
            </a: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hlinkClick r:id="rId1"/>
              </a:rPr>
              <a:t>https://librarytechnology.org</a:t>
            </a: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br/>
            <a:br/>
            <a:br/>
            <a:br/>
            <a:br/>
            <a:br/>
            <a:br/>
            <a:br/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476 співавторів, </a:t>
            </a:r>
            <a:r>
              <a:rPr b="0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hlinkClick r:id="rId2"/>
              </a:rPr>
              <a:t>http://git.koha-community.org/stats/koha-master/authors.html</a:t>
            </a:r>
            <a:br/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7 210 файлів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11 253 930 рядків коду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200-300 вдосконалень</a:t>
            </a:r>
            <a:br/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щомісяця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89719 фраз перекладу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95 мов</a:t>
            </a:r>
            <a:br/>
            <a:br/>
            <a:r>
              <a:rPr b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Станом на 2019 рік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3"/>
          <a:stretch/>
        </p:blipFill>
        <p:spPr>
          <a:xfrm>
            <a:off x="4575600" y="2088000"/>
            <a:ext cx="5000400" cy="252360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4"/>
          <a:stretch/>
        </p:blipFill>
        <p:spPr>
          <a:xfrm>
            <a:off x="3456000" y="4824000"/>
            <a:ext cx="6095520" cy="228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Що змінилось в Koha за останні роки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504000" y="1728000"/>
            <a:ext cx="9072000" cy="532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База знань Mana для обміну звітами та підписками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Ротація фондів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Онлайн документація та MARC-довідка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Ієрархічні підрозділи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Elasticsearch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МБА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Запити на статті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Клуби читачів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Модуль прикутих додому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Поширення в Україні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504000" y="1800000"/>
            <a:ext cx="9072000" cy="525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&gt; 25 бібліотек в Україна на АБІС Koha, </a:t>
            </a: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http://koha.org.ua/wiki</a:t>
            </a: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 </a:t>
            </a:r>
            <a:r>
              <a:rPr b="1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2018-2019</a:t>
            </a: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доєдналися: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Бібліотека Ізмаїльського державного гуманітарного університету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Бібліотека Проекту збереження друкованої культурної спадщини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Бібліотека Українського освітнього центру ім. д-р Мака Уейна Креґа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Центральна бібліотечна система для дітей м. Львова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Бібліотека Всеукраїнського єврейського благодійного фонду Хесед-Ар'є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Бібліотека Таврійського християнського інституту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Наукова бібліотека Національного університету «Острозька академія»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Тростянецька публічна бібліотека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Львівська обласна бібліотека для дітей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523080"/>
            <a:ext cx="8496000" cy="82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</a:t>
            </a:r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Здобутки української спільноти АБІС Koha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504000" y="1800000"/>
            <a:ext cx="907200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Більше перекладів українською (вересень 2019):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читацький інтерфейс — 100 % перекладено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інтерфейс бібліотекаря — 68 % (+10 % за рік)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переклад налаштувань — 40 % (+10 % за рік)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UNIMARC-шаблони — 100 %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MARC21-шаблони — 100 % (70 % за рік)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Латки (виправлення та покращення)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Освоєння усіх модулів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Каталогізаційні плагіни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Обмін обкладинками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Активне використання z39-50 (на демо-сервері &gt; 60 джерел)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Більше заходів присвячених АБІС Koha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7488000" y="1926000"/>
            <a:ext cx="1610640" cy="117000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3830400" y="4608000"/>
            <a:ext cx="5447880" cy="146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У роботі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504000" y="1800000"/>
            <a:ext cx="9072000" cy="532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Підтримка виводу за ДСТУ 7.1:2006: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вивід бібліографічного опису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бібліографічні списки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вивід карточки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i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Залежить від marc-формату та практики збереження пунктуації в біб-даних. Пунктуація в даних — спадок 60-их рр. Необхідну пунктуацію може генерувати АБІС (навіть декілька варіантів для різних стилів цитування).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Модуль УДК для електронного каталогу та інтерфейсу читача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i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Викорис</a:t>
            </a:r>
            <a:r>
              <a:rPr b="0" i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товується вільнопошируваний набір УДК </a:t>
            </a:r>
            <a:r>
              <a:rPr b="0" i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  <a:hlinkClick r:id="rId1"/>
              </a:rPr>
              <a:t>http://www.udcsummary.info</a:t>
            </a:r>
            <a:r>
              <a:rPr b="0" i="1" lang="uk-UA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</a:t>
            </a:r>
            <a:endParaRPr b="0" lang="uk-UA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Типові звіти для України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...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6478200" y="1337760"/>
            <a:ext cx="1585800" cy="226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523080"/>
            <a:ext cx="8280000" cy="82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Добропорядне використання АБІС Koha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504000" y="1440000"/>
            <a:ext cx="9072000" cy="547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Ліцензія GPL 3 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Захист кінцевого користувача 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Ліцензія забезпечує, що будь які зміни в джерельному коді та доповнення до програмного продукту також поширюються під вільною ліцензією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Іншими словами в результаті впровадження АБІС Koha бібліотека отримує джерельний код, вільний від обмежень авторського права та патентних переслідувань.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Розміщення доповнень до АБІС Koha, додатків, модифікацій у репозитаріях джерельного коду таких як GitHub, GitLab і т.п.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 algn="r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6120000" y="1512000"/>
            <a:ext cx="1447560" cy="85680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2"/>
          <a:stretch/>
        </p:blipFill>
        <p:spPr>
          <a:xfrm>
            <a:off x="5456880" y="5986440"/>
            <a:ext cx="3543120" cy="128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504000" y="523080"/>
            <a:ext cx="8496000" cy="82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uk-UA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UNIMARC та MARC21 — спільне майбутнє?</a:t>
            </a:r>
            <a:endParaRPr b="0" lang="uk-UA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TextShape 2"/>
          <p:cNvSpPr txBox="1"/>
          <p:nvPr/>
        </p:nvSpPr>
        <p:spPr>
          <a:xfrm>
            <a:off x="504000" y="1800000"/>
            <a:ext cx="9072000" cy="511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Більшість існуючих АБІС (Koha, Aleph, Irbis...) вміють запозичувати з джерел цих 2 форматів, переконвертовуючи дані на льоту.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Один момент: при запозиченні по Z39-50 запис редагується згідно практики поточної бібліотеки (набори полів, кодовані дані). Інколи виправляються помилки, часом і системні. Різні бачення та досвід у каталогізаторів.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При масовому конвертуванні конвертор розраховує на правильні дані. Тому спроби масового конвертування можуть запорчувати дані. 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Обидва формати застарілі (</a:t>
            </a: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MARC21</a:t>
            </a: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— 60-ті, </a:t>
            </a: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UNIMARC</a:t>
            </a: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 — 70-ті). Є обмеження по об’єму даних (змісти, анотації, кількість примірників і т.п.), кількість і назви полів, підполів і кодованих елементів жорстко фіксована і обмежена. Розширити, прибрати застаріле складно.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Необхідна заміна цим MARC-форматам. IFLA та Бібліотека Конгресу активно співпрацюють щоб звести основні сутності, сформувати спільні словники. Розроблена єдина бібліотечна модель LRM та правила RDA які не залежать від формату і мають представлення як у MARC21 так і у UNIMARC. Також на фінальній стадії формат BIBFRAME, заснований на RDF, що покликаний бути наступником MARC-форматам.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В Коха підтримка RDA/LRM ще процесі дослідження/розробки, однак чимало бібліотек вже почали використовувати додаткові поля та освоювати нові правила каталогізації.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uk-UA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jaVu Serif"/>
              </a:rPr>
              <a:t>Перекладів по цій темі дуже мало, однак ви можете зіткнутися зі записами за новими правилами при запозиченнях по Z39-50.</a:t>
            </a:r>
            <a:endParaRPr b="0" lang="uk-UA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Application>LibreOffice/5.2.7.2$Linux_X86_64 LibreOffice_project/20m0$Build-2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2018-04-11T03:41:19Z</dcterms:created>
  <dc:creator/>
  <dc:description/>
  <dc:language>uk-UA</dc:language>
  <cp:lastModifiedBy/>
  <dcterms:modified xsi:type="dcterms:W3CDTF">2019-10-01T08:37:02Z</dcterms:modified>
  <cp:revision>28</cp:revision>
  <dc:subject/>
  <dc:title>Inspiration</dc:title>
</cp:coreProperties>
</file>