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660"/>
  </p:normalViewPr>
  <p:slideViewPr>
    <p:cSldViewPr>
      <p:cViewPr varScale="1">
        <p:scale>
          <a:sx n="101" d="100"/>
          <a:sy n="101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uk-UA" smtClean="0"/>
              <a:t>2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2908-C3B8-4EE9-9889-92022ACC3C0A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A864-5052-480E-8DB9-920835E81D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6714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uk-UA" smtClean="0"/>
              <a:t>2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723E-49E6-48BE-A2F4-EF242EA13630}" type="datetimeFigureOut">
              <a:rPr lang="uk-UA" smtClean="0"/>
              <a:t>20.06.2018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3E37-8807-42F2-820B-52F6EDC6F9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7408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3E37-8807-42F2-820B-52F6EDC6F95C}" type="slidenum">
              <a:rPr lang="uk-UA" smtClean="0"/>
              <a:t>2</a:t>
            </a:fld>
            <a:endParaRPr lang="uk-UA"/>
          </a:p>
        </p:txBody>
      </p:sp>
      <p:sp>
        <p:nvSpPr>
          <p:cNvPr id="5" name="Місце для верхнього колонтитула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uk-UA" smtClean="0"/>
              <a:t>2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61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78BD-40F8-4011-993D-5FC81524C6D1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A714-8838-4C68-BD3A-35AF21B1016B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F1E8-EE1E-4B71-AE4C-D0B931DE95D5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0446-9388-4525-B0BA-54CB0840E7AB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304F-E800-464F-9AC0-537AF7481BE4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5C3-DAA6-4CF1-A831-8CDE51513C63}" type="datetime1">
              <a:rPr lang="uk-UA" smtClean="0"/>
              <a:t>20.06.2018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0EF7-3263-43EB-A418-436DE58C53FD}" type="datetime1">
              <a:rPr lang="uk-UA" smtClean="0"/>
              <a:t>20.06.2018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D425-C77E-49FE-8D1B-2DDE47D44EB3}" type="datetime1">
              <a:rPr lang="uk-UA" smtClean="0"/>
              <a:t>20.06.2018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D5A-7963-4911-BE03-3589C7E41FED}" type="datetime1">
              <a:rPr lang="uk-UA" smtClean="0"/>
              <a:t>20.06.2018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430B-202B-43C6-A344-545A90AD0FAD}" type="datetime1">
              <a:rPr lang="uk-UA" smtClean="0"/>
              <a:t>20.06.2018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D940-2CE0-4084-B34F-1EA067FC18AC}" type="datetime1">
              <a:rPr lang="uk-UA" smtClean="0"/>
              <a:t>20.06.2018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5F4D-1D03-4AE0-A366-69C29249E0FE}" type="datetime1">
              <a:rPr lang="uk-UA" smtClean="0"/>
              <a:t>20.06.2018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МОДЕЛІ ДЕФЕКТНОСТІ ПРИ СТАРІННІ ІЗОЛЯЦІЇ ЕМАЛЬОВАНИХ НАМОТУВАЛЬНИХ ПРОВОДІВ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 lnSpcReduction="10000"/>
          </a:bodyPr>
          <a:lstStyle/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д.т.н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професор  </a:t>
            </a: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Євтух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Петро Сильвестрович</a:t>
            </a:r>
          </a:p>
          <a:p>
            <a:pPr algn="just"/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    </a:t>
            </a: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 Якович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Вакуленко Олександр Олексійович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національний технічний університет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імені Івана Пулюя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/>
                <a:ea typeface="Calibri"/>
                <a:cs typeface="Calibri"/>
              </a:rPr>
              <a:t>Оцінювання поздовжньої неоднорідності </a:t>
            </a:r>
            <a:r>
              <a:rPr lang="uk-UA" sz="2000" b="1" dirty="0" err="1">
                <a:latin typeface="Times New Roman"/>
                <a:ea typeface="Calibri"/>
                <a:cs typeface="Calibri"/>
              </a:rPr>
              <a:t>емальпроводу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 методом «суцільного контакту»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r>
              <a:rPr lang="uk-UA" sz="1400" b="1" dirty="0">
                <a:latin typeface="Times New Roman"/>
                <a:ea typeface="Calibri"/>
                <a:cs typeface="Calibri"/>
              </a:rPr>
              <a:t>(Методика - згідно Патенту </a:t>
            </a:r>
            <a:r>
              <a:rPr lang="uk-UA" sz="1400" b="1" dirty="0" smtClean="0">
                <a:latin typeface="Times New Roman"/>
                <a:ea typeface="Calibri"/>
                <a:cs typeface="Calibri"/>
              </a:rPr>
              <a:t>№</a:t>
            </a:r>
            <a:r>
              <a:rPr lang="uk-UA" sz="1400" b="1" dirty="0">
                <a:latin typeface="Times New Roman"/>
                <a:ea typeface="Calibri"/>
                <a:cs typeface="Calibri"/>
              </a:rPr>
              <a:t>54560 «Спосіб оцінки ступеня дефектності ізоляції </a:t>
            </a:r>
            <a:r>
              <a:rPr lang="uk-UA" sz="1400" b="1" dirty="0" err="1">
                <a:latin typeface="Times New Roman"/>
                <a:ea typeface="Calibri"/>
                <a:cs typeface="Calibri"/>
              </a:rPr>
              <a:t>емальпроводів</a:t>
            </a:r>
            <a:r>
              <a:rPr lang="uk-UA" sz="1400" b="1" dirty="0">
                <a:latin typeface="Times New Roman"/>
                <a:ea typeface="Calibri"/>
                <a:cs typeface="Calibri"/>
              </a:rPr>
              <a:t>»)</a:t>
            </a:r>
            <a:r>
              <a:rPr lang="uk-UA" sz="1400" dirty="0">
                <a:latin typeface="Times New Roman"/>
                <a:ea typeface="Calibri"/>
                <a:cs typeface="Calibri"/>
              </a:rPr>
              <a:t/>
            </a:r>
            <a:br>
              <a:rPr lang="uk-UA" sz="1400" dirty="0">
                <a:latin typeface="Times New Roman"/>
                <a:ea typeface="Calibri"/>
                <a:cs typeface="Calibri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Calibri"/>
              </a:rPr>
              <a:t>Досліджуваний зразок: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відрізок </a:t>
            </a:r>
            <a:r>
              <a:rPr lang="uk-UA" sz="1500" b="1" dirty="0" err="1">
                <a:latin typeface="Times New Roman"/>
                <a:ea typeface="Calibri"/>
                <a:cs typeface="Calibri"/>
              </a:rPr>
              <a:t>емальпроводу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 довільної форми довжиною (1,0</a:t>
            </a:r>
            <a:r>
              <a:rPr lang="uk-UA" sz="1500" b="1" dirty="0">
                <a:latin typeface="Times New Roman"/>
                <a:ea typeface="Calibri"/>
                <a:cs typeface="Times New Roman"/>
              </a:rPr>
              <a:t>±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0,1) м.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Calibri"/>
              </a:rPr>
              <a:t>Середовище: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струмопровідна рідина з вбудованим електродом для проходження струму.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Calibri"/>
              </a:rPr>
              <a:t>Критерій закінчення випробовування: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збільшення струму витоку до </a:t>
            </a:r>
            <a:r>
              <a:rPr lang="uk-UA" sz="1500" b="1" dirty="0" smtClean="0">
                <a:latin typeface="Times New Roman"/>
                <a:ea typeface="Calibri"/>
                <a:cs typeface="Calibri"/>
              </a:rPr>
              <a:t>величини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(5,0</a:t>
            </a:r>
            <a:r>
              <a:rPr lang="uk-UA" sz="1500" b="1" dirty="0">
                <a:latin typeface="Times New Roman"/>
                <a:ea typeface="Calibri"/>
                <a:cs typeface="Times New Roman"/>
              </a:rPr>
              <a:t>±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0,5) </a:t>
            </a:r>
            <a:r>
              <a:rPr lang="uk-UA" sz="1500" b="1" dirty="0" err="1">
                <a:latin typeface="Times New Roman"/>
                <a:ea typeface="Calibri"/>
                <a:cs typeface="Calibri"/>
              </a:rPr>
              <a:t>мА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Times New Roman"/>
              </a:rPr>
              <a:t>Метод дослідження: </a:t>
            </a:r>
            <a:r>
              <a:rPr lang="uk-UA" sz="1500" b="1" dirty="0">
                <a:latin typeface="Times New Roman"/>
                <a:ea typeface="Calibri"/>
                <a:cs typeface="Times New Roman"/>
              </a:rPr>
              <a:t>обробка масиву даних за допомогою апарату математичної статистики.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Calibri"/>
              </a:rPr>
              <a:t>Математичний апарат: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закон розподілу випадкових величин Грама–</a:t>
            </a:r>
            <a:r>
              <a:rPr lang="uk-UA" sz="1500" b="1" dirty="0" err="1">
                <a:latin typeface="Times New Roman"/>
                <a:ea typeface="Calibri"/>
                <a:cs typeface="Calibri"/>
              </a:rPr>
              <a:t>Шарльє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 (для врахування </a:t>
            </a:r>
            <a:r>
              <a:rPr lang="uk-UA" sz="1500" b="1" dirty="0" err="1">
                <a:latin typeface="Times New Roman"/>
                <a:ea typeface="Calibri"/>
                <a:cs typeface="Calibri"/>
              </a:rPr>
              <a:t>несиметрії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 і ексцесу розподілу) із застосуванням критерію узгодженості </a:t>
            </a:r>
            <a:r>
              <a:rPr lang="uk-UA" sz="1500" b="1" dirty="0" err="1">
                <a:latin typeface="Times New Roman"/>
                <a:ea typeface="Calibri"/>
                <a:cs typeface="Calibri"/>
              </a:rPr>
              <a:t>Колмогорова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 для інтегральної функції розподілу </a:t>
            </a:r>
            <a:r>
              <a:rPr lang="uk-UA" sz="1500" b="1" i="1" dirty="0">
                <a:latin typeface="Times New Roman"/>
                <a:ea typeface="Calibri"/>
                <a:cs typeface="Calibri"/>
              </a:rPr>
              <a:t>F(U)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Calibri"/>
              </a:rPr>
              <a:t>Нормовані величини: 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порогова </a:t>
            </a:r>
            <a:r>
              <a:rPr lang="uk-UA" sz="1500" b="1" i="1" dirty="0" err="1">
                <a:latin typeface="Times New Roman"/>
                <a:ea typeface="Times New Roman"/>
                <a:cs typeface="Calibri"/>
              </a:rPr>
              <a:t>Е</a:t>
            </a:r>
            <a:r>
              <a:rPr lang="uk-UA" sz="1500" b="1" i="1" baseline="-25000" dirty="0" err="1">
                <a:latin typeface="Times New Roman"/>
                <a:ea typeface="Times New Roman"/>
                <a:cs typeface="Calibri"/>
              </a:rPr>
              <a:t>пор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0,1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), 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найбільш ймовірна </a:t>
            </a:r>
            <a:r>
              <a:rPr lang="uk-UA" sz="1500" b="1" i="1" dirty="0" err="1">
                <a:latin typeface="Times New Roman"/>
                <a:ea typeface="Times New Roman"/>
                <a:cs typeface="Calibri"/>
              </a:rPr>
              <a:t>Е</a:t>
            </a:r>
            <a:r>
              <a:rPr lang="uk-UA" sz="1500" b="1" i="1" baseline="-25000" dirty="0" err="1">
                <a:latin typeface="Times New Roman"/>
                <a:ea typeface="Times New Roman"/>
                <a:cs typeface="Calibri"/>
              </a:rPr>
              <a:t>макс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0,5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) 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та номінальна </a:t>
            </a:r>
            <a:r>
              <a:rPr lang="uk-UA" sz="1500" b="1" i="1" dirty="0" err="1">
                <a:latin typeface="Times New Roman"/>
                <a:ea typeface="Times New Roman"/>
                <a:cs typeface="Calibri"/>
              </a:rPr>
              <a:t>Е</a:t>
            </a:r>
            <a:r>
              <a:rPr lang="uk-UA" sz="1500" b="1" i="1" baseline="-25000" dirty="0" err="1">
                <a:latin typeface="Times New Roman"/>
                <a:ea typeface="Times New Roman"/>
                <a:cs typeface="Calibri"/>
              </a:rPr>
              <a:t>ном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0,75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)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 електрична міцність ізоляції </a:t>
            </a:r>
            <a:r>
              <a:rPr lang="uk-UA" sz="1500" b="1" dirty="0" err="1">
                <a:latin typeface="Times New Roman"/>
                <a:ea typeface="Times New Roman"/>
                <a:cs typeface="Calibri"/>
              </a:rPr>
              <a:t>емальпроводу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 при функції розподілу 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F</a:t>
            </a:r>
            <a:r>
              <a:rPr lang="uk-UA" sz="1500" b="1" i="1" baseline="30000" dirty="0">
                <a:latin typeface="Times New Roman"/>
                <a:ea typeface="Times New Roman"/>
                <a:cs typeface="Calibri"/>
              </a:rPr>
              <a:t>*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(x)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 = 0,1, 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F</a:t>
            </a:r>
            <a:r>
              <a:rPr lang="uk-UA" sz="1500" b="1" i="1" baseline="30000" dirty="0">
                <a:latin typeface="Times New Roman"/>
                <a:ea typeface="Times New Roman"/>
                <a:cs typeface="Calibri"/>
              </a:rPr>
              <a:t>*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(x)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 = 0,5 та 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F</a:t>
            </a:r>
            <a:r>
              <a:rPr lang="uk-UA" sz="1500" b="1" i="1" baseline="30000" dirty="0">
                <a:latin typeface="Times New Roman"/>
                <a:ea typeface="Times New Roman"/>
                <a:cs typeface="Calibri"/>
              </a:rPr>
              <a:t>*</a:t>
            </a:r>
            <a:r>
              <a:rPr lang="uk-UA" sz="1500" b="1" i="1" dirty="0">
                <a:latin typeface="Times New Roman"/>
                <a:ea typeface="Times New Roman"/>
                <a:cs typeface="Calibri"/>
              </a:rPr>
              <a:t>(x)</a:t>
            </a:r>
            <a:r>
              <a:rPr lang="uk-UA" sz="1500" b="1" dirty="0">
                <a:latin typeface="Times New Roman"/>
                <a:ea typeface="Times New Roman"/>
                <a:cs typeface="Calibri"/>
              </a:rPr>
              <a:t> = 0,75, відповідно, 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.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dirty="0">
                <a:latin typeface="Times New Roman"/>
                <a:ea typeface="Calibri"/>
                <a:cs typeface="Times New Roman"/>
              </a:rPr>
              <a:t>Критерії ступенів дефектності ізоляції: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      – </a:t>
            </a:r>
            <a:r>
              <a:rPr lang="uk-UA" sz="1500" b="1" dirty="0" err="1" smtClean="0">
                <a:latin typeface="Times New Roman"/>
                <a:ea typeface="MS Mincho"/>
                <a:cs typeface="Times New Roman"/>
              </a:rPr>
              <a:t>емальпровід</a:t>
            </a: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</a:t>
            </a:r>
            <a:r>
              <a:rPr lang="uk-UA" sz="1500" b="1" u="sng" dirty="0">
                <a:latin typeface="Times New Roman"/>
                <a:ea typeface="MS Mincho"/>
                <a:cs typeface="Times New Roman"/>
              </a:rPr>
              <a:t>бездефектний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(теоретично):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пор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&gt;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,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ном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0,75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&gt;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250 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; 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marL="0" lvl="0" indent="0" algn="just">
              <a:buNone/>
            </a:pP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      - </a:t>
            </a:r>
            <a:r>
              <a:rPr lang="uk-UA" sz="1500" b="1" dirty="0" err="1">
                <a:latin typeface="Times New Roman"/>
                <a:ea typeface="MS Mincho"/>
                <a:cs typeface="Times New Roman"/>
              </a:rPr>
              <a:t>емальпровід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з </a:t>
            </a:r>
            <a:r>
              <a:rPr lang="uk-UA" sz="1500" b="1" u="sng" dirty="0">
                <a:latin typeface="Times New Roman"/>
                <a:ea typeface="MS Mincho"/>
                <a:cs typeface="Times New Roman"/>
              </a:rPr>
              <a:t>низьким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ступенем дефектності: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пор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 &gt;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,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ном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0,75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≥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; 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marL="0" lvl="0" indent="0" algn="just">
              <a:buNone/>
            </a:pP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      - </a:t>
            </a:r>
            <a:r>
              <a:rPr lang="uk-UA" sz="1500" b="1" dirty="0" err="1">
                <a:latin typeface="Times New Roman"/>
                <a:ea typeface="MS Mincho"/>
                <a:cs typeface="Times New Roman"/>
              </a:rPr>
              <a:t>емальпровід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з </a:t>
            </a:r>
            <a:r>
              <a:rPr lang="uk-UA" sz="1500" b="1" u="sng" dirty="0">
                <a:latin typeface="Times New Roman"/>
                <a:ea typeface="MS Mincho"/>
                <a:cs typeface="Times New Roman"/>
              </a:rPr>
              <a:t>середнім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ступенем дефектності: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пор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&gt;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,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ном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0,75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≥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150 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; 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      - </a:t>
            </a:r>
            <a:r>
              <a:rPr lang="uk-UA" sz="1500" b="1" dirty="0" err="1">
                <a:latin typeface="Times New Roman"/>
                <a:ea typeface="MS Mincho"/>
                <a:cs typeface="Times New Roman"/>
              </a:rPr>
              <a:t>емальпровід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з </a:t>
            </a:r>
            <a:r>
              <a:rPr lang="uk-UA" sz="1500" b="1" u="sng" dirty="0">
                <a:latin typeface="Times New Roman"/>
                <a:ea typeface="MS Mincho"/>
                <a:cs typeface="Times New Roman"/>
              </a:rPr>
              <a:t>високим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ступенем дефектності: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пор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&gt;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,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ном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0,75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≥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100 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;</a:t>
            </a:r>
            <a:endParaRPr lang="uk-UA" sz="15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b="1" dirty="0" smtClean="0">
                <a:latin typeface="Times New Roman"/>
                <a:ea typeface="MS Mincho"/>
                <a:cs typeface="Times New Roman"/>
              </a:rPr>
              <a:t>       - </a:t>
            </a:r>
            <a:r>
              <a:rPr lang="uk-UA" sz="1500" b="1" dirty="0" err="1">
                <a:latin typeface="Times New Roman"/>
                <a:ea typeface="MS Mincho"/>
                <a:cs typeface="Times New Roman"/>
              </a:rPr>
              <a:t>емальпровід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з </a:t>
            </a:r>
            <a:r>
              <a:rPr lang="uk-UA" sz="1500" b="1" u="sng" dirty="0">
                <a:latin typeface="Times New Roman"/>
                <a:ea typeface="MS Mincho"/>
                <a:cs typeface="Times New Roman"/>
              </a:rPr>
              <a:t>підвищеним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 ступенем дефектності: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пор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&lt;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20 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>
                <a:latin typeface="Times New Roman"/>
                <a:ea typeface="MS Mincho"/>
                <a:cs typeface="Times New Roman"/>
              </a:rPr>
              <a:t>-1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, </a:t>
            </a:r>
            <a:r>
              <a:rPr lang="uk-UA" sz="1500" b="1" i="1" dirty="0" err="1">
                <a:latin typeface="Times New Roman"/>
                <a:ea typeface="MS Mincho"/>
                <a:cs typeface="Times New Roman"/>
              </a:rPr>
              <a:t>Е</a:t>
            </a:r>
            <a:r>
              <a:rPr lang="uk-UA" sz="1500" b="1" i="1" baseline="-25000" dirty="0" err="1">
                <a:latin typeface="Times New Roman"/>
                <a:ea typeface="MS Mincho"/>
                <a:cs typeface="Times New Roman"/>
              </a:rPr>
              <a:t>ном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(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0,75</a:t>
            </a:r>
            <a:r>
              <a:rPr lang="uk-UA" sz="1500" b="1" i="1" dirty="0">
                <a:latin typeface="Times New Roman"/>
                <a:ea typeface="MS Mincho"/>
                <a:cs typeface="Times New Roman"/>
              </a:rPr>
              <a:t>) &lt; </a:t>
            </a:r>
            <a:r>
              <a:rPr lang="uk-UA" sz="1500" b="1" dirty="0">
                <a:latin typeface="Times New Roman"/>
                <a:ea typeface="MS Mincho"/>
                <a:cs typeface="Times New Roman"/>
              </a:rPr>
              <a:t>100 </a:t>
            </a:r>
            <a:r>
              <a:rPr lang="uk-UA" sz="1500" b="1" i="1" dirty="0" err="1" smtClean="0">
                <a:latin typeface="Times New Roman"/>
                <a:ea typeface="MS Mincho"/>
                <a:cs typeface="Times New Roman"/>
              </a:rPr>
              <a:t>кВ·мм</a:t>
            </a:r>
            <a:r>
              <a:rPr lang="uk-UA" sz="1500" b="1" i="1" baseline="30000" dirty="0" smtClean="0">
                <a:latin typeface="Times New Roman"/>
                <a:ea typeface="MS Mincho"/>
                <a:cs typeface="Times New Roman"/>
              </a:rPr>
              <a:t>-</a:t>
            </a:r>
            <a:endParaRPr lang="uk-UA" sz="1500" b="1" dirty="0" smtClean="0">
              <a:latin typeface="Times New Roman"/>
              <a:ea typeface="MS Mincho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5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uk-UA" sz="1500" b="1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5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500" b="1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500" dirty="0">
              <a:latin typeface="Times New Roman"/>
              <a:ea typeface="Calibri"/>
              <a:cs typeface="Calibri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200" dirty="0">
                <a:latin typeface="Times New Roman"/>
                <a:ea typeface="Calibri"/>
                <a:cs typeface="Calibri"/>
              </a:rPr>
              <a:t> 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10</a:t>
            </a:fld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427465"/>
            <a:ext cx="10224000" cy="27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/>
                <a:ea typeface="Calibri"/>
                <a:cs typeface="Calibri"/>
              </a:rPr>
              <a:t>Інструментальне виконання методу </a:t>
            </a:r>
            <a:r>
              <a:rPr lang="uk-UA" sz="2800" b="1" dirty="0" smtClean="0">
                <a:latin typeface="Times New Roman"/>
                <a:ea typeface="Calibri"/>
                <a:cs typeface="Calibri"/>
              </a:rPr>
              <a:t>випробування створенням «суцільного </a:t>
            </a:r>
            <a:r>
              <a:rPr lang="uk-UA" sz="2800" b="1" dirty="0">
                <a:latin typeface="Times New Roman"/>
                <a:ea typeface="Calibri"/>
                <a:cs typeface="Calibri"/>
              </a:rPr>
              <a:t>контакту</a:t>
            </a:r>
            <a:r>
              <a:rPr lang="uk-UA" sz="2800" b="1" dirty="0" smtClean="0">
                <a:latin typeface="Times New Roman"/>
                <a:ea typeface="Calibri"/>
                <a:cs typeface="Calibri"/>
              </a:rPr>
              <a:t>»</a:t>
            </a:r>
            <a:br>
              <a:rPr lang="uk-UA" sz="2800" b="1" dirty="0" smtClean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(Методика - згідно Патенту на винахід №54560 «Спосіб оцінки ступеня дефектності ізоляції </a:t>
            </a:r>
            <a:r>
              <a:rPr lang="uk-UA" sz="2000" b="1" dirty="0" err="1">
                <a:latin typeface="Times New Roman"/>
                <a:ea typeface="Calibri"/>
                <a:cs typeface="Calibri"/>
              </a:rPr>
              <a:t>емальпроводів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»)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11</a:t>
            </a:fld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000" cy="517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Times New Roman"/>
                <a:ea typeface="Calibri"/>
                <a:cs typeface="Calibri"/>
              </a:rPr>
              <a:t>Відбір «викидів» розподілів випадкових величин, отриманих при </a:t>
            </a:r>
            <a:r>
              <a:rPr lang="uk-UA" sz="2400" b="1" dirty="0" smtClean="0">
                <a:latin typeface="Times New Roman"/>
                <a:ea typeface="Calibri"/>
                <a:cs typeface="Calibri"/>
              </a:rPr>
              <a:t>випробуваннях ізоляції </a:t>
            </a:r>
            <a:r>
              <a:rPr lang="uk-UA" sz="2400" b="1" dirty="0" err="1" smtClean="0">
                <a:latin typeface="Times New Roman"/>
                <a:ea typeface="Calibri"/>
                <a:cs typeface="Calibri"/>
              </a:rPr>
              <a:t>емальпроводів</a:t>
            </a:r>
            <a:r>
              <a:rPr lang="uk-UA" sz="2400" b="1" dirty="0" smtClean="0">
                <a:latin typeface="Times New Roman"/>
                <a:ea typeface="Calibri"/>
                <a:cs typeface="Calibri"/>
              </a:rPr>
              <a:t> методом </a:t>
            </a:r>
            <a:r>
              <a:rPr lang="uk-UA" sz="2400" b="1" dirty="0">
                <a:latin typeface="Times New Roman"/>
                <a:ea typeface="Calibri"/>
                <a:cs typeface="Calibri"/>
              </a:rPr>
              <a:t>«суцільного контакту»</a:t>
            </a:r>
            <a:r>
              <a:rPr lang="uk-UA" sz="2400" dirty="0">
                <a:latin typeface="Times New Roman"/>
                <a:ea typeface="Calibri"/>
                <a:cs typeface="Calibri"/>
              </a:rPr>
              <a:t/>
            </a:r>
            <a:br>
              <a:rPr lang="uk-UA" sz="2400" dirty="0">
                <a:latin typeface="Times New Roman"/>
                <a:ea typeface="Calibri"/>
                <a:cs typeface="Calibri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12</a:t>
            </a:fld>
            <a:endParaRPr lang="uk-UA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0260000" cy="50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/>
                <a:ea typeface="Calibri"/>
                <a:cs typeface="Calibri"/>
              </a:rPr>
              <a:t/>
            </a:r>
            <a:br>
              <a:rPr lang="uk-UA" sz="2400" b="1" dirty="0" smtClean="0">
                <a:latin typeface="Times New Roman"/>
                <a:ea typeface="Calibri"/>
                <a:cs typeface="Calibri"/>
              </a:rPr>
            </a:br>
            <a:r>
              <a:rPr lang="uk-UA" sz="2400" b="1" dirty="0" smtClean="0">
                <a:latin typeface="Times New Roman"/>
                <a:ea typeface="Calibri"/>
                <a:cs typeface="Calibri"/>
              </a:rPr>
              <a:t>Відбір </a:t>
            </a:r>
            <a:r>
              <a:rPr lang="uk-UA" sz="2400" b="1" dirty="0">
                <a:latin typeface="Times New Roman"/>
                <a:ea typeface="Calibri"/>
                <a:cs typeface="Calibri"/>
              </a:rPr>
              <a:t>«викидів» розподілів випадкових </a:t>
            </a:r>
            <a:r>
              <a:rPr lang="uk-UA" sz="2400" b="1" dirty="0" smtClean="0">
                <a:latin typeface="Times New Roman"/>
                <a:ea typeface="Calibri"/>
                <a:cs typeface="Calibri"/>
              </a:rPr>
              <a:t>величин </a:t>
            </a:r>
            <a:r>
              <a:rPr lang="uk-UA" sz="1800" b="1" dirty="0" smtClean="0">
                <a:latin typeface="Times New Roman"/>
                <a:ea typeface="Calibri"/>
                <a:cs typeface="Calibri"/>
              </a:rPr>
              <a:t>(продовження)</a:t>
            </a:r>
            <a:r>
              <a:rPr lang="uk-UA" sz="2400" dirty="0">
                <a:latin typeface="Times New Roman"/>
                <a:ea typeface="Calibri"/>
                <a:cs typeface="Calibri"/>
              </a:rPr>
              <a:t/>
            </a:r>
            <a:br>
              <a:rPr lang="uk-UA" sz="2400" dirty="0">
                <a:latin typeface="Times New Roman"/>
                <a:ea typeface="Calibri"/>
                <a:cs typeface="Calibri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13</a:t>
            </a:fld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1600" b="1" dirty="0">
                <a:latin typeface="Times New Roman"/>
                <a:ea typeface="Calibri"/>
                <a:cs typeface="Calibri"/>
              </a:rPr>
              <a:t>Метод «максимальної правдоподібності» -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для ефективного оцінювання параметрів </a:t>
            </a:r>
            <a:r>
              <a:rPr lang="uk-UA" sz="1600" dirty="0" smtClean="0">
                <a:latin typeface="Times New Roman"/>
                <a:ea typeface="Calibri"/>
                <a:cs typeface="Calibri"/>
              </a:rPr>
              <a:t> розподілів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600" b="1" dirty="0">
                <a:latin typeface="Times New Roman"/>
                <a:ea typeface="Calibri"/>
                <a:cs typeface="Calibri"/>
              </a:rPr>
              <a:t>Основа методу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 - групування масиву даних у вибірці </a:t>
            </a:r>
            <a:r>
              <a:rPr lang="uk-UA" sz="1600" u="sng" dirty="0">
                <a:latin typeface="Times New Roman"/>
                <a:ea typeface="Calibri"/>
                <a:cs typeface="Calibri"/>
              </a:rPr>
              <a:t>інтервалами рівної ймовірності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600" b="1" dirty="0">
                <a:latin typeface="Times New Roman"/>
                <a:ea typeface="Calibri"/>
                <a:cs typeface="Calibri"/>
              </a:rPr>
              <a:t>Ефективність методу -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оцінка параметрів статистичного розподілу є найбільш стійкою до відхилень від встановлюваної закономірності.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600" b="1" dirty="0">
                <a:latin typeface="Times New Roman"/>
                <a:ea typeface="Calibri"/>
                <a:cs typeface="Calibri"/>
              </a:rPr>
              <a:t>Функція правдоподібності -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для пошуку максимально правдоподібних оцінок параметрів розподілів випадкових величин</a:t>
            </a:r>
            <a:r>
              <a:rPr lang="uk-UA" sz="1600" dirty="0" smtClean="0">
                <a:latin typeface="Times New Roman"/>
                <a:ea typeface="Calibri"/>
                <a:cs typeface="Calibri"/>
              </a:rPr>
              <a:t>:</a:t>
            </a:r>
          </a:p>
          <a:p>
            <a:pPr indent="0" algn="ctr">
              <a:spcAft>
                <a:spcPts val="0"/>
              </a:spcAft>
              <a:buNone/>
            </a:pPr>
            <a:endParaRPr lang="uk-UA" sz="1800" dirty="0" smtClean="0">
              <a:latin typeface="Times New Roman"/>
              <a:ea typeface="Calibri"/>
              <a:cs typeface="Calibri"/>
            </a:endParaRPr>
          </a:p>
          <a:p>
            <a:pPr indent="0" algn="ctr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1800" b="1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1800" b="1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1800" b="1" dirty="0" smtClean="0">
                <a:latin typeface="Times New Roman"/>
                <a:ea typeface="Calibri"/>
                <a:cs typeface="Calibri"/>
              </a:rPr>
              <a:t>Групування </a:t>
            </a:r>
            <a:r>
              <a:rPr lang="uk-UA" sz="1800" b="1" dirty="0">
                <a:latin typeface="Times New Roman"/>
                <a:ea typeface="Calibri"/>
                <a:cs typeface="Calibri"/>
              </a:rPr>
              <a:t>досліджуваної вибірки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способом розбиття на </a:t>
            </a:r>
            <a:r>
              <a:rPr lang="uk-UA" sz="1800" u="sng" dirty="0">
                <a:latin typeface="Times New Roman"/>
                <a:ea typeface="Calibri"/>
                <a:cs typeface="Calibri"/>
              </a:rPr>
              <a:t>інтервали рівної ймовірності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Границі інтервалів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в кількості </a:t>
            </a:r>
            <a:r>
              <a:rPr lang="en-US" sz="1800" i="1" dirty="0">
                <a:latin typeface="Times New Roman"/>
                <a:ea typeface="Calibri"/>
                <a:cs typeface="Calibri"/>
              </a:rPr>
              <a:t>r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розподілу масиву даних- з </a:t>
            </a:r>
            <a:r>
              <a:rPr lang="uk-UA" sz="1800" dirty="0" err="1">
                <a:latin typeface="Times New Roman"/>
                <a:ea typeface="Calibri"/>
                <a:cs typeface="Calibri"/>
              </a:rPr>
              <a:t>розв’язків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рівняння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:</a:t>
            </a:r>
          </a:p>
          <a:p>
            <a:pPr indent="0" algn="ctr">
              <a:spcAft>
                <a:spcPts val="0"/>
              </a:spcAft>
              <a:buNone/>
            </a:pPr>
            <a:endParaRPr lang="uk-UA" sz="1800" dirty="0">
              <a:latin typeface="Times New Roman"/>
              <a:ea typeface="Calibri"/>
              <a:cs typeface="Calibri"/>
            </a:endParaRPr>
          </a:p>
          <a:p>
            <a:pPr indent="0" algn="ctr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uk-UA" dirty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01" y="2996952"/>
            <a:ext cx="11628000" cy="14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001" y="5661224"/>
            <a:ext cx="11520000" cy="7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/>
                <a:ea typeface="Calibri"/>
              </a:rPr>
              <a:t>Ефективність методу «суцільного контакту</a:t>
            </a:r>
            <a:r>
              <a:rPr lang="uk-UA" sz="2800" b="1" dirty="0" smtClean="0">
                <a:latin typeface="Times New Roman"/>
                <a:ea typeface="Calibri"/>
              </a:rPr>
              <a:t>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1400" b="1" dirty="0">
                <a:latin typeface="Times New Roman"/>
                <a:ea typeface="Calibri"/>
              </a:rPr>
              <a:t>Емальований провід </a:t>
            </a:r>
            <a:r>
              <a:rPr lang="uk-UA" sz="1400" dirty="0">
                <a:latin typeface="Times New Roman"/>
                <a:ea typeface="Calibri"/>
              </a:rPr>
              <a:t>марки </a:t>
            </a:r>
            <a:r>
              <a:rPr lang="uk-UA" sz="1400" i="1" dirty="0">
                <a:latin typeface="Times New Roman"/>
                <a:ea typeface="Calibri"/>
              </a:rPr>
              <a:t>ПЭЭИДХ2–200–1,18</a:t>
            </a:r>
            <a:r>
              <a:rPr lang="uk-UA" sz="1400" dirty="0">
                <a:latin typeface="Times New Roman"/>
                <a:ea typeface="Calibri"/>
              </a:rPr>
              <a:t> ТУ У 31.3–00214534.035:2005.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b="1" dirty="0">
                <a:latin typeface="Times New Roman"/>
                <a:ea typeface="Calibri"/>
              </a:rPr>
              <a:t>Варіаційний ряд </a:t>
            </a:r>
            <a:r>
              <a:rPr lang="uk-UA" sz="1400" b="1" dirty="0" err="1">
                <a:latin typeface="Times New Roman"/>
                <a:ea typeface="Calibri"/>
              </a:rPr>
              <a:t>напруг</a:t>
            </a:r>
            <a:r>
              <a:rPr lang="uk-UA" sz="1400" b="1" dirty="0">
                <a:latin typeface="Times New Roman"/>
                <a:ea typeface="Calibri"/>
              </a:rPr>
              <a:t> </a:t>
            </a:r>
            <a:r>
              <a:rPr lang="uk-UA" sz="1400" dirty="0">
                <a:latin typeface="Times New Roman"/>
                <a:ea typeface="Calibri"/>
              </a:rPr>
              <a:t>пробою ізоляції з </a:t>
            </a:r>
            <a:r>
              <a:rPr lang="uk-UA" sz="1400" i="1" dirty="0">
                <a:latin typeface="Times New Roman"/>
                <a:ea typeface="Calibri"/>
              </a:rPr>
              <a:t>N</a:t>
            </a:r>
            <a:r>
              <a:rPr lang="uk-UA" sz="1400" i="1" baseline="-25000" dirty="0">
                <a:latin typeface="Times New Roman"/>
                <a:ea typeface="Calibri"/>
              </a:rPr>
              <a:t>0</a:t>
            </a:r>
            <a:r>
              <a:rPr lang="uk-UA" sz="1400" dirty="0">
                <a:latin typeface="Times New Roman"/>
                <a:ea typeface="Calibri"/>
              </a:rPr>
              <a:t> = 25 шт. зразків: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</a:rPr>
              <a:t>   – </a:t>
            </a:r>
            <a:r>
              <a:rPr lang="uk-UA" sz="1400" dirty="0">
                <a:latin typeface="Times New Roman"/>
                <a:ea typeface="Calibri"/>
              </a:rPr>
              <a:t>(0,64 ... 1,06)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 – 16% зразків з наявними ділянками послабленої ізоляції;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</a:rPr>
              <a:t>   – </a:t>
            </a:r>
            <a:r>
              <a:rPr lang="uk-UA" sz="1400" dirty="0">
                <a:latin typeface="Times New Roman"/>
                <a:ea typeface="Calibri"/>
              </a:rPr>
              <a:t>(6,4 ... 9,2)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 – 68% зразків з якісною ізоляцією;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</a:rPr>
              <a:t>   – </a:t>
            </a:r>
            <a:r>
              <a:rPr lang="uk-UA" sz="1400" dirty="0">
                <a:latin typeface="Times New Roman"/>
                <a:ea typeface="Calibri"/>
              </a:rPr>
              <a:t>(1,62 … 5,8) кВ - «викиди» від цих двох ділянок.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b="1" dirty="0">
                <a:latin typeface="Times New Roman"/>
                <a:ea typeface="Calibri"/>
              </a:rPr>
              <a:t>Відкориговані</a:t>
            </a:r>
            <a:r>
              <a:rPr lang="uk-UA" sz="1400" dirty="0">
                <a:latin typeface="Times New Roman"/>
                <a:ea typeface="Calibri"/>
              </a:rPr>
              <a:t> процедурою «максимальної правдоподібності» </a:t>
            </a:r>
            <a:r>
              <a:rPr lang="uk-UA" sz="1400" b="1" dirty="0">
                <a:latin typeface="Times New Roman"/>
                <a:ea typeface="Calibri"/>
              </a:rPr>
              <a:t>характеристики законів </a:t>
            </a:r>
            <a:r>
              <a:rPr lang="uk-UA" sz="1400" b="1" dirty="0" smtClean="0">
                <a:latin typeface="Times New Roman"/>
                <a:ea typeface="Calibri"/>
              </a:rPr>
              <a:t>розподілів</a:t>
            </a:r>
            <a:r>
              <a:rPr lang="uk-UA" sz="1400" dirty="0" smtClean="0">
                <a:latin typeface="Times New Roman"/>
                <a:ea typeface="Calibri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</a:rPr>
              <a:t>    </a:t>
            </a:r>
            <a:r>
              <a:rPr lang="uk-UA" sz="1400" i="1" dirty="0" smtClean="0">
                <a:latin typeface="Times New Roman"/>
                <a:ea typeface="Calibri"/>
              </a:rPr>
              <a:t>М(</a:t>
            </a:r>
            <a:r>
              <a:rPr lang="en-US" sz="1400" i="1" dirty="0">
                <a:latin typeface="Times New Roman"/>
                <a:ea typeface="Calibri"/>
              </a:rPr>
              <a:t>U</a:t>
            </a:r>
            <a:r>
              <a:rPr lang="uk-UA" sz="1400" i="1" baseline="-25000" dirty="0">
                <a:latin typeface="Times New Roman"/>
                <a:ea typeface="Calibri"/>
              </a:rPr>
              <a:t>1</a:t>
            </a:r>
            <a:r>
              <a:rPr lang="uk-UA" sz="1400" i="1" dirty="0">
                <a:latin typeface="Times New Roman"/>
                <a:ea typeface="Calibri"/>
              </a:rPr>
              <a:t>)</a:t>
            </a:r>
            <a:r>
              <a:rPr lang="uk-UA" sz="1400" dirty="0">
                <a:latin typeface="Times New Roman"/>
                <a:ea typeface="Calibri"/>
              </a:rPr>
              <a:t> = 8,08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; </a:t>
            </a:r>
            <a:r>
              <a:rPr lang="uk-UA" sz="1400" i="1" dirty="0">
                <a:latin typeface="Times New Roman"/>
                <a:ea typeface="Calibri"/>
                <a:sym typeface="Symbol"/>
              </a:rPr>
              <a:t></a:t>
            </a:r>
            <a:r>
              <a:rPr lang="uk-UA" sz="1400" i="1" dirty="0">
                <a:latin typeface="Times New Roman"/>
                <a:ea typeface="Calibri"/>
              </a:rPr>
              <a:t>(</a:t>
            </a:r>
            <a:r>
              <a:rPr lang="en-US" sz="1400" i="1" dirty="0">
                <a:latin typeface="Times New Roman"/>
                <a:ea typeface="Calibri"/>
              </a:rPr>
              <a:t>U</a:t>
            </a:r>
            <a:r>
              <a:rPr lang="uk-UA" sz="1400" i="1" baseline="-25000" dirty="0">
                <a:latin typeface="Times New Roman"/>
                <a:ea typeface="Calibri"/>
              </a:rPr>
              <a:t>1</a:t>
            </a:r>
            <a:r>
              <a:rPr lang="uk-UA" sz="1400" i="1" dirty="0">
                <a:latin typeface="Times New Roman"/>
                <a:ea typeface="Calibri"/>
              </a:rPr>
              <a:t>) </a:t>
            </a:r>
            <a:r>
              <a:rPr lang="uk-UA" sz="1400" dirty="0">
                <a:latin typeface="Times New Roman"/>
                <a:ea typeface="Calibri"/>
              </a:rPr>
              <a:t>= 0,96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; </a:t>
            </a:r>
            <a:r>
              <a:rPr lang="en-US" sz="1400" i="1" dirty="0" err="1">
                <a:latin typeface="Times New Roman"/>
                <a:ea typeface="Calibri"/>
              </a:rPr>
              <a:t>S</a:t>
            </a:r>
            <a:r>
              <a:rPr lang="en-US" sz="1400" i="1" baseline="-25000" dirty="0" err="1">
                <a:latin typeface="Times New Roman"/>
                <a:ea typeface="Calibri"/>
              </a:rPr>
              <a:t>k</a:t>
            </a:r>
            <a:r>
              <a:rPr lang="uk-UA" sz="1400" i="1" baseline="-25000" dirty="0">
                <a:latin typeface="Times New Roman"/>
                <a:ea typeface="Calibri"/>
              </a:rPr>
              <a:t>1</a:t>
            </a:r>
            <a:r>
              <a:rPr lang="uk-UA" sz="1400" dirty="0">
                <a:latin typeface="Times New Roman"/>
                <a:ea typeface="Calibri"/>
              </a:rPr>
              <a:t> = -1,074; </a:t>
            </a:r>
            <a:r>
              <a:rPr lang="uk-UA" sz="1400" i="1" dirty="0">
                <a:latin typeface="Times New Roman"/>
                <a:ea typeface="Calibri"/>
              </a:rPr>
              <a:t>ε</a:t>
            </a:r>
            <a:r>
              <a:rPr lang="uk-UA" sz="1400" i="1" baseline="-25000" dirty="0">
                <a:latin typeface="Times New Roman"/>
                <a:ea typeface="Calibri"/>
              </a:rPr>
              <a:t>1</a:t>
            </a:r>
            <a:r>
              <a:rPr lang="uk-UA" sz="1400" dirty="0">
                <a:latin typeface="Times New Roman"/>
                <a:ea typeface="Calibri"/>
              </a:rPr>
              <a:t> = +4,705;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i="1" dirty="0" smtClean="0">
                <a:latin typeface="Times New Roman"/>
                <a:ea typeface="Calibri"/>
              </a:rPr>
              <a:t>   М(</a:t>
            </a:r>
            <a:r>
              <a:rPr lang="en-US" sz="1400" i="1" dirty="0">
                <a:latin typeface="Times New Roman"/>
                <a:ea typeface="Calibri"/>
              </a:rPr>
              <a:t>U</a:t>
            </a:r>
            <a:r>
              <a:rPr lang="uk-UA" sz="1400" i="1" baseline="-25000" dirty="0">
                <a:latin typeface="Times New Roman"/>
                <a:ea typeface="Calibri"/>
              </a:rPr>
              <a:t>2</a:t>
            </a:r>
            <a:r>
              <a:rPr lang="uk-UA" sz="1400" i="1" dirty="0">
                <a:latin typeface="Times New Roman"/>
                <a:ea typeface="Calibri"/>
              </a:rPr>
              <a:t>)</a:t>
            </a:r>
            <a:r>
              <a:rPr lang="uk-UA" sz="1400" dirty="0">
                <a:latin typeface="Times New Roman"/>
                <a:ea typeface="Calibri"/>
              </a:rPr>
              <a:t> = 1,028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; </a:t>
            </a:r>
            <a:r>
              <a:rPr lang="uk-UA" sz="1400" i="1" dirty="0">
                <a:latin typeface="Times New Roman"/>
                <a:ea typeface="Calibri"/>
                <a:sym typeface="Symbol"/>
              </a:rPr>
              <a:t></a:t>
            </a:r>
            <a:r>
              <a:rPr lang="uk-UA" sz="1400" i="1" dirty="0">
                <a:latin typeface="Times New Roman"/>
                <a:ea typeface="Calibri"/>
              </a:rPr>
              <a:t>(</a:t>
            </a:r>
            <a:r>
              <a:rPr lang="en-US" sz="1400" i="1" dirty="0">
                <a:latin typeface="Times New Roman"/>
                <a:ea typeface="Calibri"/>
              </a:rPr>
              <a:t>U</a:t>
            </a:r>
            <a:r>
              <a:rPr lang="uk-UA" sz="1400" i="1" baseline="-25000" dirty="0">
                <a:latin typeface="Times New Roman"/>
                <a:ea typeface="Calibri"/>
              </a:rPr>
              <a:t>2</a:t>
            </a:r>
            <a:r>
              <a:rPr lang="uk-UA" sz="1400" i="1" dirty="0">
                <a:latin typeface="Times New Roman"/>
                <a:ea typeface="Calibri"/>
              </a:rPr>
              <a:t>) </a:t>
            </a:r>
            <a:r>
              <a:rPr lang="uk-UA" sz="1400" dirty="0">
                <a:latin typeface="Times New Roman"/>
                <a:ea typeface="Calibri"/>
              </a:rPr>
              <a:t>= 0,31 </a:t>
            </a:r>
            <a:r>
              <a:rPr lang="uk-UA" sz="1400" i="1" dirty="0">
                <a:latin typeface="Times New Roman"/>
                <a:ea typeface="Calibri"/>
              </a:rPr>
              <a:t>кВ</a:t>
            </a:r>
            <a:r>
              <a:rPr lang="uk-UA" sz="1400" dirty="0">
                <a:latin typeface="Times New Roman"/>
                <a:ea typeface="Calibri"/>
              </a:rPr>
              <a:t>; </a:t>
            </a:r>
            <a:r>
              <a:rPr lang="en-US" sz="1400" i="1" dirty="0" err="1">
                <a:latin typeface="Times New Roman"/>
                <a:ea typeface="Calibri"/>
              </a:rPr>
              <a:t>S</a:t>
            </a:r>
            <a:r>
              <a:rPr lang="en-US" sz="1400" i="1" baseline="-25000" dirty="0" err="1">
                <a:latin typeface="Times New Roman"/>
                <a:ea typeface="Calibri"/>
              </a:rPr>
              <a:t>k</a:t>
            </a:r>
            <a:r>
              <a:rPr lang="uk-UA" sz="1400" i="1" baseline="-25000" dirty="0">
                <a:latin typeface="Times New Roman"/>
                <a:ea typeface="Calibri"/>
              </a:rPr>
              <a:t>2</a:t>
            </a:r>
            <a:r>
              <a:rPr lang="uk-UA" sz="1400" dirty="0">
                <a:latin typeface="Times New Roman"/>
                <a:ea typeface="Calibri"/>
              </a:rPr>
              <a:t> = +0,852; </a:t>
            </a:r>
            <a:r>
              <a:rPr lang="uk-UA" sz="1400" i="1" dirty="0">
                <a:latin typeface="Times New Roman"/>
                <a:ea typeface="Calibri"/>
              </a:rPr>
              <a:t>ε</a:t>
            </a:r>
            <a:r>
              <a:rPr lang="uk-UA" sz="1400" i="1" baseline="-25000" dirty="0">
                <a:latin typeface="Times New Roman"/>
                <a:ea typeface="Calibri"/>
              </a:rPr>
              <a:t>2</a:t>
            </a:r>
            <a:r>
              <a:rPr lang="uk-UA" sz="1400" dirty="0">
                <a:latin typeface="Times New Roman"/>
                <a:ea typeface="Calibri"/>
              </a:rPr>
              <a:t> = -0,531.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b="1" dirty="0">
                <a:latin typeface="Times New Roman"/>
                <a:ea typeface="Calibri"/>
              </a:rPr>
              <a:t>Відносні частоти </a:t>
            </a:r>
            <a:r>
              <a:rPr lang="uk-UA" sz="1400" i="1" dirty="0">
                <a:latin typeface="Times New Roman"/>
                <a:ea typeface="Calibri"/>
              </a:rPr>
              <a:t>w</a:t>
            </a:r>
            <a:r>
              <a:rPr lang="uk-UA" sz="1400" i="1" baseline="-25000" dirty="0">
                <a:latin typeface="Times New Roman"/>
                <a:ea typeface="Calibri"/>
              </a:rPr>
              <a:t>s1</a:t>
            </a:r>
            <a:r>
              <a:rPr lang="uk-UA" sz="1400" dirty="0">
                <a:latin typeface="Times New Roman"/>
                <a:ea typeface="Calibri"/>
              </a:rPr>
              <a:t> та </a:t>
            </a:r>
            <a:r>
              <a:rPr lang="uk-UA" sz="1400" i="1" dirty="0">
                <a:latin typeface="Times New Roman"/>
                <a:ea typeface="Calibri"/>
              </a:rPr>
              <a:t>w</a:t>
            </a:r>
            <a:r>
              <a:rPr lang="uk-UA" sz="1400" i="1" baseline="-25000" dirty="0">
                <a:latin typeface="Times New Roman"/>
                <a:ea typeface="Calibri"/>
              </a:rPr>
              <a:t>s2</a:t>
            </a:r>
            <a:r>
              <a:rPr lang="uk-UA" sz="1400" i="1" dirty="0">
                <a:latin typeface="Times New Roman"/>
                <a:ea typeface="Calibri"/>
              </a:rPr>
              <a:t> </a:t>
            </a:r>
            <a:r>
              <a:rPr lang="uk-UA" sz="1400" dirty="0">
                <a:latin typeface="Times New Roman"/>
                <a:ea typeface="Calibri"/>
              </a:rPr>
              <a:t>з використанням статистичного ряду Грама–</a:t>
            </a:r>
            <a:r>
              <a:rPr lang="uk-UA" sz="1400" dirty="0" err="1">
                <a:latin typeface="Times New Roman"/>
                <a:ea typeface="Calibri"/>
              </a:rPr>
              <a:t>Шарльє</a:t>
            </a:r>
            <a:r>
              <a:rPr lang="uk-UA" sz="1400" dirty="0" smtClean="0">
                <a:latin typeface="Times New Roman"/>
                <a:ea typeface="Calibri"/>
              </a:rPr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endParaRPr lang="uk-UA" sz="16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</a:rPr>
              <a:t>На графіку - </a:t>
            </a:r>
            <a:r>
              <a:rPr lang="uk-UA" sz="1400" i="1" dirty="0" smtClean="0">
                <a:latin typeface="Times New Roman"/>
                <a:ea typeface="Calibri"/>
              </a:rPr>
              <a:t> </a:t>
            </a:r>
            <a:r>
              <a:rPr lang="en-US" sz="1400" i="1" dirty="0" smtClean="0">
                <a:latin typeface="Times New Roman"/>
                <a:ea typeface="Calibri"/>
              </a:rPr>
              <a:t>F</a:t>
            </a:r>
            <a:r>
              <a:rPr lang="ru-RU" sz="1400" i="1" dirty="0">
                <a:latin typeface="Times New Roman"/>
                <a:ea typeface="Calibri"/>
              </a:rPr>
              <a:t>1* </a:t>
            </a:r>
            <a:r>
              <a:rPr lang="ru-RU" sz="1400" dirty="0">
                <a:latin typeface="Times New Roman"/>
                <a:ea typeface="Calibri"/>
              </a:rPr>
              <a:t>та </a:t>
            </a:r>
            <a:r>
              <a:rPr lang="en-US" sz="1400" i="1" dirty="0">
                <a:latin typeface="Times New Roman"/>
                <a:ea typeface="Calibri"/>
              </a:rPr>
              <a:t>F</a:t>
            </a:r>
            <a:r>
              <a:rPr lang="ru-RU" sz="1400" i="1" dirty="0">
                <a:latin typeface="Times New Roman"/>
                <a:ea typeface="Calibri"/>
              </a:rPr>
              <a:t>2*</a:t>
            </a:r>
            <a:r>
              <a:rPr lang="ru-RU" sz="1400" dirty="0">
                <a:latin typeface="Times New Roman"/>
                <a:ea typeface="Calibri"/>
              </a:rPr>
              <a:t> - </a:t>
            </a:r>
            <a:r>
              <a:rPr lang="uk-UA" sz="1400" dirty="0">
                <a:latin typeface="Times New Roman"/>
                <a:ea typeface="Calibri"/>
              </a:rPr>
              <a:t>за результатами експерименту; </a:t>
            </a:r>
            <a:endParaRPr lang="uk-UA" sz="14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i="1" dirty="0" smtClean="0">
                <a:latin typeface="Times New Roman"/>
                <a:ea typeface="Calibri"/>
              </a:rPr>
              <a:t>                      </a:t>
            </a:r>
            <a:r>
              <a:rPr lang="en-US" sz="1400" i="1" dirty="0" smtClean="0">
                <a:latin typeface="Times New Roman"/>
                <a:ea typeface="Calibri"/>
              </a:rPr>
              <a:t>Fs</a:t>
            </a:r>
            <a:r>
              <a:rPr lang="ru-RU" sz="1400" i="1" dirty="0">
                <a:latin typeface="Times New Roman"/>
                <a:ea typeface="Calibri"/>
              </a:rPr>
              <a:t>1</a:t>
            </a:r>
            <a:r>
              <a:rPr lang="ru-RU" sz="1400" dirty="0">
                <a:latin typeface="Times New Roman"/>
                <a:ea typeface="Calibri"/>
              </a:rPr>
              <a:t> та </a:t>
            </a:r>
            <a:r>
              <a:rPr lang="en-US" sz="1400" i="1" dirty="0">
                <a:latin typeface="Times New Roman"/>
                <a:ea typeface="Calibri"/>
              </a:rPr>
              <a:t>Fs</a:t>
            </a:r>
            <a:r>
              <a:rPr lang="ru-RU" sz="1400" i="1" dirty="0">
                <a:latin typeface="Times New Roman"/>
                <a:ea typeface="Calibri"/>
              </a:rPr>
              <a:t>2 </a:t>
            </a:r>
            <a:r>
              <a:rPr lang="ru-RU" sz="1400" dirty="0">
                <a:latin typeface="Times New Roman"/>
                <a:ea typeface="Calibri"/>
              </a:rPr>
              <a:t>- </a:t>
            </a:r>
            <a:r>
              <a:rPr lang="uk-UA" sz="1400" dirty="0">
                <a:latin typeface="Times New Roman"/>
                <a:ea typeface="Calibri"/>
              </a:rPr>
              <a:t>згідно результатів моделювання 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>
              <a:latin typeface="Times New Roman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uk-UA" sz="16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600" dirty="0"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21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14</a:t>
            </a:fld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748000" cy="108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56" y="4653136"/>
            <a:ext cx="10440000" cy="24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indent="342900"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MS Mincho"/>
                <a:cs typeface="Times New Roman"/>
              </a:rPr>
              <a:t>Встановлено</a:t>
            </a:r>
            <a:r>
              <a:rPr lang="uk-UA" dirty="0">
                <a:latin typeface="Times New Roman"/>
                <a:ea typeface="MS Mincho"/>
                <a:cs typeface="Times New Roman"/>
              </a:rPr>
              <a:t>, що удосконалення методики випробувань ізоляції </a:t>
            </a:r>
            <a:r>
              <a:rPr lang="uk-UA" dirty="0" err="1">
                <a:latin typeface="Times New Roman"/>
                <a:ea typeface="MS Mincho"/>
                <a:cs typeface="Times New Roman"/>
              </a:rPr>
              <a:t>емальпроводів</a:t>
            </a:r>
            <a:r>
              <a:rPr lang="uk-UA" dirty="0">
                <a:latin typeface="Times New Roman"/>
                <a:ea typeface="MS Mincho"/>
                <a:cs typeface="Times New Roman"/>
              </a:rPr>
              <a:t> з метою виявлення її послаблених чи </a:t>
            </a:r>
            <a:r>
              <a:rPr lang="uk-UA" dirty="0" err="1">
                <a:latin typeface="Times New Roman"/>
                <a:ea typeface="MS Mincho"/>
                <a:cs typeface="Times New Roman"/>
              </a:rPr>
              <a:t>дефектованих</a:t>
            </a:r>
            <a:r>
              <a:rPr lang="uk-UA" dirty="0">
                <a:latin typeface="Times New Roman"/>
                <a:ea typeface="MS Mincho"/>
                <a:cs typeface="Times New Roman"/>
              </a:rPr>
              <a:t> місць повинно відбуватись у напрямі безпосереднього дослідження дефекту. Одним з таких напрямів є застосування методу </a:t>
            </a:r>
            <a:r>
              <a:rPr lang="uk-UA" dirty="0" smtClean="0">
                <a:latin typeface="Times New Roman"/>
                <a:ea typeface="MS Mincho"/>
                <a:cs typeface="Times New Roman"/>
              </a:rPr>
              <a:t>«суцільного контакту» з </a:t>
            </a:r>
            <a:r>
              <a:rPr lang="uk-UA" dirty="0">
                <a:latin typeface="Times New Roman"/>
                <a:ea typeface="MS Mincho"/>
                <a:cs typeface="Times New Roman"/>
              </a:rPr>
              <a:t>одночасним математичним описом щільності розподілу дефектів ізоляції вздовж одиниці довжини емальованого </a:t>
            </a:r>
            <a:r>
              <a:rPr lang="uk-UA" dirty="0" smtClean="0">
                <a:latin typeface="Times New Roman"/>
                <a:ea typeface="MS Mincho"/>
                <a:cs typeface="Times New Roman"/>
              </a:rPr>
              <a:t>обмотувального  проводу</a:t>
            </a:r>
            <a:r>
              <a:rPr lang="uk-UA" dirty="0">
                <a:latin typeface="Times New Roman"/>
                <a:ea typeface="MS Mincho"/>
                <a:cs typeface="Times New Roman"/>
              </a:rPr>
              <a:t>.</a:t>
            </a:r>
            <a:endParaRPr lang="uk-UA" sz="2800" dirty="0">
              <a:latin typeface="Times New Roman"/>
              <a:ea typeface="Calibri"/>
              <a:cs typeface="Calibri"/>
            </a:endParaRPr>
          </a:p>
          <a:p>
            <a:pPr indent="342900" algn="just">
              <a:spcAft>
                <a:spcPts val="0"/>
              </a:spcAft>
              <a:tabLst>
                <a:tab pos="5029200" algn="l"/>
              </a:tabLst>
            </a:pPr>
            <a:r>
              <a:rPr lang="uk-UA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2800" dirty="0">
              <a:latin typeface="Times New Roman"/>
              <a:ea typeface="Calibri"/>
              <a:cs typeface="Calibri"/>
            </a:endParaRPr>
          </a:p>
          <a:p>
            <a:pPr indent="342900" algn="just">
              <a:spcAft>
                <a:spcPts val="0"/>
              </a:spcAft>
              <a:tabLst>
                <a:tab pos="5029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В результаті усунення з розрядного проміжку неконтрольованої повітряної складової методикою випробувань створюється можливість побудови математичної моделі щільності розподілу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напруг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пробою ізоляції у її найбільш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дефектованих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місцях, досить узгодженої з статистичною моделлю, отриманою у ході випробувань ізоляції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емальпроводу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як у вихідному стані, так і після дії технологічних чинників виготовлення 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виткових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елементів.</a:t>
            </a:r>
            <a:endParaRPr lang="uk-UA" sz="2800" dirty="0">
              <a:latin typeface="Times New Roman"/>
              <a:ea typeface="Calibri"/>
              <a:cs typeface="Calibri"/>
            </a:endParaRPr>
          </a:p>
          <a:p>
            <a:pPr indent="342900" algn="just">
              <a:spcAft>
                <a:spcPts val="0"/>
              </a:spcAft>
              <a:tabLst>
                <a:tab pos="5029200" algn="l"/>
              </a:tabLst>
            </a:pPr>
            <a:r>
              <a:rPr lang="uk-UA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2800" dirty="0">
              <a:latin typeface="Times New Roman"/>
              <a:ea typeface="Calibri"/>
              <a:cs typeface="Calibri"/>
            </a:endParaRPr>
          </a:p>
          <a:p>
            <a:pPr indent="342900" algn="just">
              <a:spcAft>
                <a:spcPts val="0"/>
              </a:spcAft>
              <a:tabLst>
                <a:tab pos="5029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Застосування удосконаленої методики суттєво підвищує ефективність діагностування та достовірність результатів випробувань ізоляції </a:t>
            </a:r>
            <a:r>
              <a:rPr lang="uk-UA" dirty="0" err="1">
                <a:latin typeface="Times New Roman"/>
                <a:ea typeface="Times New Roman"/>
                <a:cs typeface="Times New Roman"/>
              </a:rPr>
              <a:t>емальпроводів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, в результаті чого стає можливим налаштування технологічних ланок на бездефектне виготовлення 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виткових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елементів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електричних машин і апаратів.</a:t>
            </a:r>
            <a:endParaRPr lang="uk-UA" sz="2800" dirty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6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 задачі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 :  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математичну модель для опису реального стану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дефектності ізоляції намотувальних емальованих проводів 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для застосування при прогнозуванні її старіння                             </a:t>
            </a:r>
          </a:p>
          <a:p>
            <a:pPr marL="0" indent="0">
              <a:buNone/>
            </a:pPr>
            <a:endParaRPr lang="uk-UA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дослідження :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побудувати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математичну модель розрядного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процесу згідно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  стандартної методики та оцінити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вплив факторів на похибку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визначення напруги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пробою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ізоляції за цією методикою;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/>
                <a:cs typeface="Times New Roman" panose="02020603050405020304" pitchFamily="18" charset="0"/>
              </a:rPr>
              <a:t>                                      </a:t>
            </a:r>
            <a:r>
              <a:rPr lang="uk-UA" sz="2600" b="1" dirty="0" smtClean="0">
                <a:latin typeface="Times New Roman"/>
                <a:cs typeface="Times New Roman" panose="02020603050405020304" pitchFamily="18" charset="0"/>
              </a:rPr>
              <a:t>-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побудувати математичну модель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залежності відстані між дефектами 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  ізоляції </a:t>
            </a:r>
            <a:r>
              <a:rPr lang="uk-UA" sz="2600" dirty="0" err="1" smtClean="0">
                <a:latin typeface="Times New Roman"/>
                <a:ea typeface="Calibri"/>
                <a:cs typeface="Calibri"/>
              </a:rPr>
              <a:t>емальпроводу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на напругу пробою та її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вплив на «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критерій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  кінцевої точки» при оцінюванні температурного індексу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 ізоляції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;</a:t>
            </a:r>
            <a:endParaRPr lang="uk-UA" sz="2600" dirty="0" smtClean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r>
              <a:rPr lang="uk-UA" sz="2600" b="1" smtClean="0">
                <a:latin typeface="Times New Roman"/>
                <a:ea typeface="Calibri"/>
                <a:cs typeface="Calibri"/>
              </a:rPr>
              <a:t>                                      -</a:t>
            </a:r>
            <a:r>
              <a:rPr lang="uk-UA" sz="260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обґрунтувати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основні параметри нової методики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виявлення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 реального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стану ізоляції емальованих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проводів;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- вибрати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оптимальний математичний апарат для опису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стану</a:t>
            </a:r>
          </a:p>
          <a:p>
            <a:pPr marL="0" indent="0"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 дефектності ізоляції;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</a:t>
            </a:r>
            <a:r>
              <a:rPr lang="uk-UA" sz="2600" b="1" dirty="0" smtClean="0">
                <a:latin typeface="Times New Roman"/>
                <a:ea typeface="Calibri"/>
                <a:cs typeface="Calibri"/>
              </a:rPr>
              <a:t>-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провести дослідження дефектності ізоляції емальованого 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проводу у вихідному стані та після дії технологічних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чинників при виготовленні </a:t>
            </a:r>
            <a:r>
              <a:rPr lang="uk-UA" sz="2600" dirty="0" err="1" smtClean="0">
                <a:latin typeface="Times New Roman"/>
                <a:ea typeface="Calibri"/>
                <a:cs typeface="Calibri"/>
              </a:rPr>
              <a:t>виткових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елементів електричних</a:t>
            </a:r>
          </a:p>
          <a:p>
            <a:pPr marL="0" indent="0"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                                       апаратів</a:t>
            </a:r>
          </a:p>
          <a:p>
            <a:pPr marL="0" indent="0"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                                       </a:t>
            </a:r>
            <a:r>
              <a:rPr lang="uk-UA" sz="1800" dirty="0" smtClean="0">
                <a:latin typeface="Times New Roman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9089-9395-4E33-A84B-109B4038E49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49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стандартних випробувань напругою ізоляції емальованих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3</a:t>
            </a:fld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720"/>
            <a:ext cx="8676000" cy="531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/>
                <a:ea typeface="Calibri"/>
                <a:cs typeface="Calibri"/>
              </a:rPr>
              <a:t>Оцінювання стандартної методики випробувань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/>
            </a:r>
            <a:br>
              <a:rPr lang="uk-UA" sz="18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(емальовані проводи діаметрів (0,30; ... ; 0,71) </a:t>
            </a:r>
            <a:r>
              <a:rPr lang="uk-UA" sz="2000" b="1" i="1" dirty="0">
                <a:latin typeface="Times New Roman"/>
                <a:ea typeface="Calibri"/>
                <a:cs typeface="Calibri"/>
              </a:rPr>
              <a:t>мм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; зразки типу </a:t>
            </a:r>
            <a:r>
              <a:rPr lang="uk-UA" sz="2000" b="1" u="sng" dirty="0">
                <a:latin typeface="Times New Roman"/>
                <a:ea typeface="Calibri"/>
                <a:cs typeface="Calibri"/>
              </a:rPr>
              <a:t>«скрутка</a:t>
            </a:r>
            <a:r>
              <a:rPr lang="uk-UA" sz="2000" b="1" u="sng" dirty="0" smtClean="0">
                <a:latin typeface="Times New Roman"/>
                <a:ea typeface="Calibri"/>
                <a:cs typeface="Calibri"/>
              </a:rPr>
              <a:t>»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)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/>
            </a:r>
            <a:br>
              <a:rPr lang="uk-UA" sz="1800" dirty="0">
                <a:latin typeface="Times New Roman"/>
                <a:ea typeface="Calibri"/>
                <a:cs typeface="Calibri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4</a:t>
            </a:fld>
            <a:endParaRPr lang="uk-U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/>
                <a:ea typeface="Calibri"/>
                <a:cs typeface="Calibri"/>
              </a:rPr>
              <a:t>Залежності </a:t>
            </a:r>
            <a:r>
              <a:rPr lang="uk-UA" sz="3100" b="1" dirty="0">
                <a:latin typeface="Times New Roman"/>
                <a:ea typeface="Calibri"/>
                <a:cs typeface="Calibri"/>
              </a:rPr>
              <a:t>пробивної напруги </a:t>
            </a:r>
            <a:r>
              <a:rPr lang="uk-UA" sz="3100" b="1" dirty="0" smtClean="0">
                <a:latin typeface="Times New Roman"/>
                <a:ea typeface="Calibri"/>
                <a:cs typeface="Calibri"/>
              </a:rPr>
              <a:t>ізоляції </a:t>
            </a:r>
            <a:br>
              <a:rPr lang="uk-UA" sz="3100" b="1" dirty="0" smtClean="0">
                <a:latin typeface="Times New Roman"/>
                <a:ea typeface="Calibri"/>
                <a:cs typeface="Calibri"/>
              </a:rPr>
            </a:br>
            <a:r>
              <a:rPr lang="uk-UA" sz="3100" b="1" dirty="0" smtClean="0">
                <a:latin typeface="Times New Roman"/>
                <a:ea typeface="Calibri"/>
                <a:cs typeface="Calibri"/>
              </a:rPr>
              <a:t>від </a:t>
            </a:r>
            <a:r>
              <a:rPr lang="uk-UA" sz="3100" b="1" dirty="0">
                <a:latin typeface="Times New Roman"/>
                <a:ea typeface="Calibri"/>
                <a:cs typeface="Calibri"/>
              </a:rPr>
              <a:t>довжини розрядного проміжку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/>
            </a:r>
            <a:br>
              <a:rPr lang="uk-UA" sz="16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(емальовані проводи діаметрів (0,56; ... ; 1,80) </a:t>
            </a:r>
            <a:r>
              <a:rPr lang="uk-UA" sz="2000" b="1" i="1" dirty="0">
                <a:latin typeface="Times New Roman"/>
                <a:ea typeface="Calibri"/>
                <a:cs typeface="Calibri"/>
              </a:rPr>
              <a:t>мм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; зразки типу </a:t>
            </a:r>
            <a:r>
              <a:rPr lang="uk-UA" sz="2000" b="1" u="sng" dirty="0">
                <a:latin typeface="Times New Roman"/>
                <a:ea typeface="Calibri"/>
                <a:cs typeface="Calibri"/>
              </a:rPr>
              <a:t>«скрутка</a:t>
            </a:r>
            <a:r>
              <a:rPr lang="uk-UA" sz="2000" b="1" u="sng" dirty="0" smtClean="0">
                <a:latin typeface="Times New Roman"/>
                <a:ea typeface="Calibri"/>
                <a:cs typeface="Calibri"/>
              </a:rPr>
              <a:t>»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)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/>
            </a:r>
            <a:br>
              <a:rPr lang="uk-UA" sz="1600" dirty="0">
                <a:latin typeface="Times New Roman"/>
                <a:ea typeface="Calibri"/>
                <a:cs typeface="Calibri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5</a:t>
            </a:fld>
            <a:endParaRPr lang="uk-UA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000" cy="52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7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/>
                <a:ea typeface="Calibri"/>
                <a:cs typeface="Calibri"/>
              </a:rPr>
              <a:t>Статистична поліноміальна </a:t>
            </a:r>
            <a:r>
              <a:rPr lang="uk-UA" sz="2800" b="1" dirty="0" smtClean="0">
                <a:latin typeface="Times New Roman"/>
                <a:ea typeface="Calibri"/>
                <a:cs typeface="Calibri"/>
              </a:rPr>
              <a:t>модель</a:t>
            </a:r>
            <a:br>
              <a:rPr lang="uk-UA" sz="2800" b="1" dirty="0" smtClean="0">
                <a:latin typeface="Times New Roman"/>
                <a:ea typeface="Calibri"/>
                <a:cs typeface="Calibri"/>
              </a:rPr>
            </a:br>
            <a:r>
              <a:rPr lang="uk-UA" sz="2800" b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2800" b="1" dirty="0">
                <a:latin typeface="Times New Roman"/>
                <a:ea typeface="Calibri"/>
                <a:cs typeface="Calibri"/>
              </a:rPr>
              <a:t>напруги пробою розрядного проміжку 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(емальовані проводи діаметрів (0,56; ... ; 1,80) мм; зразки типу </a:t>
            </a:r>
            <a:r>
              <a:rPr lang="uk-UA" sz="2000" b="1" u="sng" dirty="0">
                <a:latin typeface="Times New Roman"/>
                <a:ea typeface="Calibri"/>
                <a:cs typeface="Calibri"/>
              </a:rPr>
              <a:t>«скрутка»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)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atin typeface="Times New Roman"/>
                <a:ea typeface="Calibri"/>
                <a:cs typeface="Calibri"/>
              </a:rPr>
              <a:t>Метод моделювання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планування факторного експерименту типу 2</a:t>
            </a:r>
            <a:r>
              <a:rPr lang="uk-UA" sz="1800" baseline="30000" dirty="0">
                <a:latin typeface="Times New Roman"/>
                <a:ea typeface="Calibri"/>
                <a:cs typeface="Calibri"/>
              </a:rPr>
              <a:t>3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 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Функція </a:t>
            </a:r>
            <a:r>
              <a:rPr lang="uk-UA" sz="1900" u="sng" dirty="0">
                <a:latin typeface="Times New Roman"/>
                <a:ea typeface="Calibri"/>
                <a:cs typeface="Calibri"/>
              </a:rPr>
              <a:t>відгуку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900" b="1" i="1" dirty="0">
                <a:latin typeface="Times New Roman"/>
                <a:ea typeface="Calibri"/>
                <a:cs typeface="Calibri"/>
              </a:rPr>
              <a:t>Y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- функція залежності напруги пробою розрядного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проміжку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                                  </a:t>
            </a:r>
            <a:r>
              <a:rPr lang="en-US" sz="1900" i="1" dirty="0">
                <a:latin typeface="Times New Roman"/>
                <a:ea typeface="Calibri"/>
                <a:cs typeface="Calibri"/>
              </a:rPr>
              <a:t>U</a:t>
            </a:r>
            <a:r>
              <a:rPr lang="uk-UA" sz="1900" i="1" baseline="-25000" dirty="0" err="1">
                <a:latin typeface="Times New Roman"/>
                <a:ea typeface="Calibri"/>
                <a:cs typeface="Calibri"/>
              </a:rPr>
              <a:t>пр</a:t>
            </a:r>
            <a:r>
              <a:rPr lang="uk-UA" sz="1900" i="1" dirty="0" smtClean="0">
                <a:latin typeface="Times New Roman"/>
                <a:ea typeface="Calibri"/>
                <a:cs typeface="Calibri"/>
              </a:rPr>
              <a:t>,, кВ,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від </a:t>
            </a:r>
            <a:r>
              <a:rPr lang="uk-UA" sz="1900" u="sng" dirty="0">
                <a:latin typeface="Times New Roman"/>
                <a:ea typeface="Calibri"/>
                <a:cs typeface="Calibri"/>
              </a:rPr>
              <a:t>факторів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b="1" i="1" dirty="0" smtClean="0">
                <a:latin typeface="Times New Roman"/>
                <a:ea typeface="Calibri"/>
                <a:cs typeface="Calibri"/>
              </a:rPr>
              <a:t>                             Х</a:t>
            </a:r>
            <a:r>
              <a:rPr lang="uk-UA" sz="1900" b="1" i="1" baseline="-25000" dirty="0" smtClean="0">
                <a:latin typeface="Times New Roman"/>
                <a:ea typeface="Calibri"/>
                <a:cs typeface="Calibri"/>
              </a:rPr>
              <a:t>1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- відстані </a:t>
            </a:r>
            <a:r>
              <a:rPr lang="en-US" sz="1900" i="1" dirty="0">
                <a:latin typeface="Times New Roman"/>
                <a:ea typeface="Calibri"/>
                <a:cs typeface="Calibri"/>
              </a:rPr>
              <a:t>L</a:t>
            </a:r>
            <a:r>
              <a:rPr lang="uk-UA" sz="1900" i="1" baseline="-25000" dirty="0">
                <a:latin typeface="Times New Roman"/>
                <a:ea typeface="Calibri"/>
                <a:cs typeface="Calibri"/>
              </a:rPr>
              <a:t>д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вздовж кривої найменшої довжини між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місцями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Calibri"/>
              </a:rPr>
              <a:t>                                    пробою </a:t>
            </a:r>
            <a:r>
              <a:rPr lang="uk-UA" sz="1900" b="1" dirty="0" smtClean="0">
                <a:latin typeface="Times New Roman"/>
                <a:ea typeface="Calibri"/>
                <a:cs typeface="Calibri"/>
              </a:rPr>
              <a:t>штучних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дефектів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ізоляції, </a:t>
            </a:r>
            <a:r>
              <a:rPr lang="uk-UA" sz="1900" i="1" dirty="0">
                <a:latin typeface="Times New Roman"/>
                <a:ea typeface="Calibri"/>
                <a:cs typeface="Calibri"/>
              </a:rPr>
              <a:t>мм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b="1" i="1" dirty="0" smtClean="0">
                <a:latin typeface="Times New Roman"/>
                <a:ea typeface="Calibri"/>
                <a:cs typeface="Calibri"/>
              </a:rPr>
              <a:t>                             Х</a:t>
            </a:r>
            <a:r>
              <a:rPr lang="uk-UA" sz="1900" b="1" i="1" baseline="-25000" dirty="0" smtClean="0">
                <a:latin typeface="Times New Roman"/>
                <a:ea typeface="Calibri"/>
                <a:cs typeface="Calibri"/>
              </a:rPr>
              <a:t>2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- відстані </a:t>
            </a:r>
            <a:r>
              <a:rPr lang="en-US" sz="1900" i="1" dirty="0">
                <a:latin typeface="Times New Roman"/>
                <a:ea typeface="Calibri"/>
                <a:cs typeface="Calibri"/>
              </a:rPr>
              <a:t>L</a:t>
            </a:r>
            <a:r>
              <a:rPr lang="uk-UA" sz="1900" i="1" baseline="-25000" dirty="0">
                <a:latin typeface="Times New Roman"/>
                <a:ea typeface="Calibri"/>
                <a:cs typeface="Calibri"/>
              </a:rPr>
              <a:t>із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вздовж кривої найменшої довжини між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місцями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Calibri"/>
              </a:rPr>
              <a:t>                                    ізоляції згідно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стандартної методики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, </a:t>
            </a:r>
            <a:r>
              <a:rPr lang="uk-UA" sz="1900" i="1" dirty="0">
                <a:latin typeface="Times New Roman"/>
                <a:ea typeface="Calibri"/>
                <a:cs typeface="Calibri"/>
              </a:rPr>
              <a:t>мм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b="1" i="1" dirty="0" smtClean="0">
                <a:latin typeface="Times New Roman"/>
                <a:ea typeface="Calibri"/>
                <a:cs typeface="Calibri"/>
              </a:rPr>
              <a:t>                             Х</a:t>
            </a:r>
            <a:r>
              <a:rPr lang="uk-UA" sz="1900" b="1" i="1" baseline="-25000" dirty="0" smtClean="0">
                <a:latin typeface="Times New Roman"/>
                <a:ea typeface="Calibri"/>
                <a:cs typeface="Calibri"/>
              </a:rPr>
              <a:t>3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- номінальний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діаметр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</a:t>
            </a:r>
            <a:r>
              <a:rPr lang="en-US" sz="1900" i="1" dirty="0">
                <a:latin typeface="Times New Roman"/>
                <a:ea typeface="Calibri"/>
                <a:cs typeface="Calibri"/>
              </a:rPr>
              <a:t>d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900" dirty="0" err="1">
                <a:latin typeface="Times New Roman"/>
                <a:ea typeface="Calibri"/>
                <a:cs typeface="Calibri"/>
              </a:rPr>
              <a:t>емальпроводу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, </a:t>
            </a:r>
            <a:r>
              <a:rPr lang="uk-UA" sz="1900" i="1" dirty="0">
                <a:latin typeface="Times New Roman"/>
                <a:ea typeface="Calibri"/>
                <a:cs typeface="Calibri"/>
              </a:rPr>
              <a:t>мм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>
                <a:latin typeface="Times New Roman"/>
                <a:ea typeface="Calibri"/>
                <a:cs typeface="Calibri"/>
              </a:rPr>
              <a:t>Лінійна </a:t>
            </a:r>
            <a:r>
              <a:rPr lang="uk-UA" sz="1900" u="sng" dirty="0">
                <a:latin typeface="Times New Roman"/>
                <a:ea typeface="Calibri"/>
                <a:cs typeface="Calibri"/>
              </a:rPr>
              <a:t>модель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 виду: 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у =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9,1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 +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0,24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·х</a:t>
            </a:r>
            <a:r>
              <a:rPr lang="uk-UA" sz="1900" b="1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 +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2,74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·х</a:t>
            </a:r>
            <a:r>
              <a:rPr lang="uk-UA" sz="1900" b="1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 + </a:t>
            </a:r>
            <a:r>
              <a:rPr lang="uk-UA" sz="1900" b="1" dirty="0">
                <a:latin typeface="Times New Roman"/>
                <a:ea typeface="Calibri"/>
                <a:cs typeface="Calibri"/>
              </a:rPr>
              <a:t>0,81</a:t>
            </a:r>
            <a:r>
              <a:rPr lang="uk-UA" sz="1900" b="1" i="1" dirty="0">
                <a:latin typeface="Times New Roman"/>
                <a:ea typeface="Calibri"/>
                <a:cs typeface="Calibri"/>
              </a:rPr>
              <a:t>·х</a:t>
            </a:r>
            <a:r>
              <a:rPr lang="uk-UA" sz="1900" b="1" i="1" baseline="-25000" dirty="0">
                <a:latin typeface="Times New Roman"/>
                <a:ea typeface="Calibri"/>
                <a:cs typeface="Calibri"/>
              </a:rPr>
              <a:t>3</a:t>
            </a:r>
            <a:r>
              <a:rPr lang="uk-UA" sz="1900" dirty="0">
                <a:latin typeface="Times New Roman"/>
                <a:ea typeface="Calibri"/>
                <a:cs typeface="Calibri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400" dirty="0" smtClean="0">
                <a:latin typeface="Times New Roman"/>
                <a:ea typeface="Calibri"/>
                <a:cs typeface="Calibri"/>
              </a:rPr>
              <a:t>                             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                                   Статистична </a:t>
            </a:r>
            <a:r>
              <a:rPr lang="uk-UA" sz="1500" dirty="0">
                <a:latin typeface="Times New Roman"/>
                <a:ea typeface="Calibri"/>
                <a:cs typeface="Calibri"/>
              </a:rPr>
              <a:t>значимість коефіцієнтів 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моделі:                                                   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dirty="0" smtClean="0">
                <a:latin typeface="Times New Roman"/>
                <a:ea typeface="Calibri"/>
                <a:cs typeface="Calibri"/>
              </a:rPr>
              <a:t>                                    Адекватність </a:t>
            </a:r>
            <a:r>
              <a:rPr lang="uk-UA" sz="1500" dirty="0">
                <a:latin typeface="Times New Roman"/>
                <a:ea typeface="Calibri"/>
                <a:cs typeface="Calibri"/>
              </a:rPr>
              <a:t>моделі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dirty="0" smtClean="0">
                <a:latin typeface="Times New Roman"/>
                <a:ea typeface="Calibri"/>
                <a:cs typeface="Calibri"/>
              </a:rPr>
              <a:t>                                    Вплив </a:t>
            </a:r>
            <a:r>
              <a:rPr lang="uk-UA" sz="1500" b="1" dirty="0" smtClean="0">
                <a:latin typeface="Times New Roman"/>
                <a:ea typeface="Calibri"/>
                <a:cs typeface="Calibri"/>
              </a:rPr>
              <a:t>максимального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 фактору </a:t>
            </a:r>
            <a:r>
              <a:rPr lang="uk-UA" sz="1500" b="1" i="1" dirty="0" smtClean="0">
                <a:latin typeface="Times New Roman"/>
                <a:ea typeface="Calibri"/>
                <a:cs typeface="Calibri"/>
              </a:rPr>
              <a:t>Х</a:t>
            </a:r>
            <a:r>
              <a:rPr lang="uk-UA" sz="1500" b="1" i="1" baseline="-25000" dirty="0" smtClean="0">
                <a:latin typeface="Times New Roman"/>
                <a:ea typeface="Calibri"/>
                <a:cs typeface="Calibri"/>
              </a:rPr>
              <a:t>2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 на функцію відгуку </a:t>
            </a:r>
            <a:r>
              <a:rPr lang="en-US" sz="1500" b="1" i="1" dirty="0" smtClean="0">
                <a:latin typeface="Times New Roman"/>
                <a:ea typeface="Calibri"/>
                <a:cs typeface="Calibri"/>
              </a:rPr>
              <a:t>Y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: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500" dirty="0" smtClean="0">
                <a:latin typeface="Times New Roman"/>
                <a:ea typeface="Calibri"/>
                <a:cs typeface="Calibri"/>
              </a:rPr>
              <a:t>                                    Вплив </a:t>
            </a:r>
            <a:r>
              <a:rPr lang="uk-UA" sz="1500" b="1" dirty="0">
                <a:latin typeface="Times New Roman"/>
                <a:ea typeface="Calibri"/>
                <a:cs typeface="Calibri"/>
              </a:rPr>
              <a:t>супутнього</a:t>
            </a:r>
            <a:r>
              <a:rPr lang="uk-UA" sz="1500" dirty="0">
                <a:latin typeface="Times New Roman"/>
                <a:ea typeface="Calibri"/>
                <a:cs typeface="Calibri"/>
              </a:rPr>
              <a:t> фактору </a:t>
            </a:r>
            <a:r>
              <a:rPr lang="uk-UA" sz="1500" b="1" i="1" dirty="0">
                <a:latin typeface="Times New Roman"/>
                <a:ea typeface="Calibri"/>
                <a:cs typeface="Calibri"/>
              </a:rPr>
              <a:t>Х</a:t>
            </a:r>
            <a:r>
              <a:rPr lang="uk-UA" sz="1500" b="1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1500" dirty="0">
                <a:latin typeface="Times New Roman"/>
                <a:ea typeface="Calibri"/>
                <a:cs typeface="Calibri"/>
              </a:rPr>
              <a:t> на функцію відгуку </a:t>
            </a:r>
            <a:r>
              <a:rPr lang="en-US" sz="1500" b="1" i="1" dirty="0">
                <a:latin typeface="Times New Roman"/>
                <a:ea typeface="Calibri"/>
                <a:cs typeface="Calibri"/>
              </a:rPr>
              <a:t>Y</a:t>
            </a:r>
            <a:r>
              <a:rPr lang="uk-UA" sz="1500" dirty="0" smtClean="0">
                <a:latin typeface="Times New Roman"/>
                <a:ea typeface="Calibri"/>
                <a:cs typeface="Calibri"/>
              </a:rPr>
              <a:t>: 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14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b="1" dirty="0" smtClean="0">
                <a:latin typeface="Times New Roman"/>
                <a:ea typeface="Calibri"/>
                <a:cs typeface="Calibri"/>
              </a:rPr>
              <a:t>Висновок: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причиною статистичного розкиду </a:t>
            </a:r>
            <a:r>
              <a:rPr lang="uk-UA" sz="1900" dirty="0" err="1" smtClean="0">
                <a:latin typeface="Times New Roman"/>
                <a:ea typeface="Calibri"/>
                <a:cs typeface="Calibri"/>
              </a:rPr>
              <a:t>напруг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 пробою розрядного проміжку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Calibri"/>
              </a:rPr>
              <a:t>                   є </a:t>
            </a:r>
            <a:r>
              <a:rPr lang="uk-UA" sz="1900" i="1" dirty="0">
                <a:latin typeface="Times New Roman"/>
                <a:ea typeface="Calibri"/>
                <a:cs typeface="Calibri"/>
              </a:rPr>
              <a:t>поздовжня </a:t>
            </a:r>
            <a:r>
              <a:rPr lang="uk-UA" sz="1900" i="1" dirty="0" smtClean="0">
                <a:latin typeface="Times New Roman"/>
                <a:ea typeface="Calibri"/>
                <a:cs typeface="Calibri"/>
              </a:rPr>
              <a:t>неоднорідність </a:t>
            </a:r>
            <a:r>
              <a:rPr lang="uk-UA" sz="1900" dirty="0" smtClean="0">
                <a:latin typeface="Times New Roman"/>
                <a:ea typeface="Calibri"/>
                <a:cs typeface="Calibri"/>
              </a:rPr>
              <a:t>електричної міцності ізоляції – наявність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900" dirty="0" smtClean="0">
                <a:latin typeface="Times New Roman"/>
                <a:ea typeface="Calibri"/>
                <a:cs typeface="Calibri"/>
              </a:rPr>
              <a:t>                   дефектів чи послаблень ізоляції</a:t>
            </a:r>
            <a:endParaRPr lang="uk-UA" sz="1900" b="1" dirty="0" smtClean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4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uk-UA" sz="1400" dirty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6</a:t>
            </a:fld>
            <a:endParaRPr lang="uk-UA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9934"/>
            <a:ext cx="98218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982186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63356"/>
            <a:ext cx="982186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81649"/>
            <a:ext cx="98218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03899"/>
            <a:ext cx="98218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/>
                <a:ea typeface="Calibri"/>
                <a:cs typeface="Calibri"/>
              </a:rPr>
              <a:t>Модель залежності напруги </a:t>
            </a:r>
            <a:r>
              <a:rPr lang="uk-UA" sz="3100" b="1" dirty="0" smtClean="0">
                <a:latin typeface="Times New Roman"/>
                <a:ea typeface="Calibri"/>
                <a:cs typeface="Calibri"/>
              </a:rPr>
              <a:t>пробою</a:t>
            </a:r>
            <a:br>
              <a:rPr lang="uk-UA" sz="3100" b="1" dirty="0" smtClean="0">
                <a:latin typeface="Times New Roman"/>
                <a:ea typeface="Calibri"/>
                <a:cs typeface="Calibri"/>
              </a:rPr>
            </a:br>
            <a:r>
              <a:rPr lang="uk-UA" sz="3100" b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3100" b="1" dirty="0">
                <a:latin typeface="Times New Roman"/>
                <a:ea typeface="Calibri"/>
                <a:cs typeface="Calibri"/>
              </a:rPr>
              <a:t>від довжини розрядного проміжку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</a:t>
            </a:r>
            <a:r>
              <a:rPr lang="uk-UA" sz="2000" b="1" dirty="0" err="1" smtClean="0">
                <a:latin typeface="Times New Roman"/>
                <a:ea typeface="Calibri"/>
                <a:cs typeface="Calibri"/>
              </a:rPr>
              <a:t>емальпровід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ПЕТ 155–0,56; зразки 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типу </a:t>
            </a:r>
            <a:r>
              <a:rPr lang="uk-UA" sz="2000" b="1" u="sng" dirty="0" smtClean="0">
                <a:latin typeface="Times New Roman"/>
                <a:ea typeface="Calibri"/>
                <a:cs typeface="Calibri"/>
              </a:rPr>
              <a:t>«скрутка»</a:t>
            </a:r>
            <a:r>
              <a:rPr lang="uk-UA" sz="2000" b="1" dirty="0" smtClean="0">
                <a:latin typeface="Times New Roman"/>
                <a:ea typeface="Calibri"/>
                <a:cs typeface="Calibri"/>
              </a:rPr>
              <a:t> </a:t>
            </a:r>
            <a:br>
              <a:rPr lang="uk-UA" sz="2000" b="1" dirty="0" smtClean="0">
                <a:latin typeface="Times New Roman"/>
                <a:ea typeface="Calibri"/>
                <a:cs typeface="Calibri"/>
              </a:rPr>
            </a:br>
            <a:r>
              <a:rPr lang="uk-UA" sz="2000" b="1" dirty="0" smtClean="0">
                <a:latin typeface="Times New Roman"/>
                <a:ea typeface="Calibri"/>
                <a:cs typeface="Calibri"/>
              </a:rPr>
              <a:t>з 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нанесеними штучно дефектами)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Метод моделювання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</a:t>
            </a:r>
            <a:r>
              <a:rPr lang="uk-UA" sz="1800" u="sng" dirty="0">
                <a:latin typeface="Times New Roman"/>
                <a:ea typeface="Calibri"/>
                <a:cs typeface="Calibri"/>
              </a:rPr>
              <a:t>апроксимація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квадратичною функцією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виду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uk-UA" sz="1800" b="1" i="1" dirty="0" smtClean="0">
                <a:latin typeface="Times New Roman"/>
                <a:ea typeface="Calibri"/>
                <a:cs typeface="Times New Roman"/>
              </a:rPr>
              <a:t>                                        φ</a:t>
            </a:r>
            <a:r>
              <a:rPr lang="uk-UA" sz="1800" b="1" i="1" dirty="0" smtClean="0">
                <a:latin typeface="Times New Roman"/>
                <a:ea typeface="Calibri"/>
                <a:cs typeface="Calibri"/>
              </a:rPr>
              <a:t>(х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) = а</a:t>
            </a:r>
            <a:r>
              <a:rPr lang="uk-UA" sz="1800" b="1" i="1" baseline="-25000" dirty="0">
                <a:latin typeface="Times New Roman"/>
                <a:ea typeface="Calibri"/>
                <a:cs typeface="Calibri"/>
              </a:rPr>
              <a:t>0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·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х</a:t>
            </a:r>
            <a:r>
              <a:rPr lang="uk-UA" sz="1800" b="1" i="1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 + а</a:t>
            </a:r>
            <a:r>
              <a:rPr lang="uk-UA" sz="1800" b="1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·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х + </a:t>
            </a:r>
            <a:r>
              <a:rPr lang="uk-UA" sz="1800" b="1" i="1" dirty="0" smtClean="0">
                <a:latin typeface="Times New Roman"/>
                <a:ea typeface="Calibri"/>
                <a:cs typeface="Calibri"/>
              </a:rPr>
              <a:t>а</a:t>
            </a:r>
            <a:r>
              <a:rPr lang="uk-UA" sz="1800" b="1" i="1" baseline="-25000" dirty="0" smtClean="0">
                <a:latin typeface="Times New Roman"/>
                <a:ea typeface="Calibri"/>
                <a:cs typeface="Calibri"/>
              </a:rPr>
              <a:t>2</a:t>
            </a:r>
            <a:r>
              <a:rPr lang="uk-UA" sz="1800" baseline="-25000" dirty="0">
                <a:latin typeface="Times New Roman"/>
                <a:ea typeface="Calibri"/>
                <a:cs typeface="Calibri"/>
              </a:rPr>
              <a:t> 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Підбір параметрів функції - способом </a:t>
            </a:r>
            <a:r>
              <a:rPr lang="uk-UA" sz="1800" u="sng" dirty="0">
                <a:latin typeface="Times New Roman"/>
                <a:ea typeface="Calibri"/>
                <a:cs typeface="Calibri"/>
              </a:rPr>
              <a:t>найменших квадратів.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Вираз для напруги пробою моделі : </a:t>
            </a:r>
            <a:r>
              <a:rPr lang="en-US" sz="1800" b="1" i="1" dirty="0">
                <a:latin typeface="Times New Roman"/>
                <a:ea typeface="Calibri"/>
                <a:cs typeface="Calibri"/>
              </a:rPr>
              <a:t>U</a:t>
            </a:r>
            <a:r>
              <a:rPr lang="uk-UA" sz="1800" b="1" i="1" baseline="-25000" dirty="0" err="1">
                <a:latin typeface="Times New Roman"/>
                <a:ea typeface="Calibri"/>
                <a:cs typeface="Calibri"/>
              </a:rPr>
              <a:t>пр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 = - </a:t>
            </a:r>
            <a:r>
              <a:rPr lang="uk-UA" sz="1800" b="1" dirty="0">
                <a:latin typeface="Times New Roman"/>
                <a:ea typeface="Calibri"/>
                <a:cs typeface="Calibri"/>
              </a:rPr>
              <a:t>0,034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·</a:t>
            </a:r>
            <a:r>
              <a:rPr lang="en-US" sz="1800" b="1" i="1" dirty="0">
                <a:latin typeface="Times New Roman"/>
                <a:ea typeface="Calibri"/>
                <a:cs typeface="Calibri"/>
              </a:rPr>
              <a:t>L</a:t>
            </a:r>
            <a:r>
              <a:rPr lang="uk-UA" sz="1800" b="1" i="1" baseline="-25000" dirty="0">
                <a:latin typeface="Times New Roman"/>
                <a:ea typeface="Calibri"/>
                <a:cs typeface="Calibri"/>
              </a:rPr>
              <a:t>д</a:t>
            </a:r>
            <a:r>
              <a:rPr lang="uk-UA" sz="1800" b="1" i="1" baseline="30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 + </a:t>
            </a:r>
            <a:r>
              <a:rPr lang="uk-UA" sz="1800" b="1" dirty="0">
                <a:latin typeface="Times New Roman"/>
                <a:ea typeface="Calibri"/>
                <a:cs typeface="Calibri"/>
              </a:rPr>
              <a:t>0,89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·</a:t>
            </a:r>
            <a:r>
              <a:rPr lang="en-US" sz="1800" b="1" i="1" dirty="0">
                <a:latin typeface="Times New Roman"/>
                <a:ea typeface="Calibri"/>
                <a:cs typeface="Calibri"/>
              </a:rPr>
              <a:t>L</a:t>
            </a:r>
            <a:r>
              <a:rPr lang="uk-UA" sz="1800" b="1" i="1" baseline="-25000" dirty="0">
                <a:latin typeface="Times New Roman"/>
                <a:ea typeface="Calibri"/>
                <a:cs typeface="Calibri"/>
              </a:rPr>
              <a:t>д</a:t>
            </a:r>
            <a:r>
              <a:rPr lang="uk-UA" sz="1800" b="1" i="1" dirty="0">
                <a:latin typeface="Times New Roman"/>
                <a:ea typeface="Calibri"/>
                <a:cs typeface="Calibri"/>
              </a:rPr>
              <a:t> + </a:t>
            </a:r>
            <a:r>
              <a:rPr lang="uk-UA" sz="1800" b="1" dirty="0" smtClean="0">
                <a:latin typeface="Times New Roman"/>
                <a:ea typeface="Calibri"/>
                <a:cs typeface="Calibri"/>
              </a:rPr>
              <a:t>0,239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.</a:t>
            </a:r>
          </a:p>
          <a:p>
            <a:pPr marL="0" indent="0" algn="ctr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83187"/>
              </p:ext>
            </p:extLst>
          </p:nvPr>
        </p:nvGraphicFramePr>
        <p:xfrm>
          <a:off x="543877" y="3068961"/>
          <a:ext cx="8056245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270"/>
                <a:gridCol w="1076325"/>
                <a:gridCol w="1076325"/>
                <a:gridCol w="989965"/>
                <a:gridCol w="989965"/>
                <a:gridCol w="989965"/>
                <a:gridCol w="900430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</a:t>
                      </a:r>
                      <a:r>
                        <a:rPr lang="uk-UA" sz="1400" baseline="-25000" dirty="0">
                          <a:effectLst/>
                        </a:rPr>
                        <a:t>д</a:t>
                      </a:r>
                      <a:r>
                        <a:rPr lang="uk-UA" sz="1400" dirty="0">
                          <a:effectLst/>
                        </a:rPr>
                        <a:t>, мм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uk-UA" sz="1400" baseline="-25000">
                          <a:effectLst/>
                        </a:rPr>
                        <a:t>пр</a:t>
                      </a:r>
                      <a:r>
                        <a:rPr lang="uk-UA" sz="1400">
                          <a:effectLst/>
                        </a:rPr>
                        <a:t>*, кВ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3,4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4,4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uk-UA" sz="1400" baseline="-25000">
                          <a:effectLst/>
                        </a:rPr>
                        <a:t>пр</a:t>
                      </a:r>
                      <a:r>
                        <a:rPr lang="uk-UA" sz="1400">
                          <a:effectLst/>
                        </a:rPr>
                        <a:t>, кВ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1,58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1,88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3,26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4,36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5,18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</a:t>
                      </a: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uk-UA" sz="1400" baseline="-25000">
                          <a:effectLst/>
                        </a:rPr>
                        <a:t>пр</a:t>
                      </a:r>
                      <a:r>
                        <a:rPr lang="uk-UA" sz="1400">
                          <a:effectLst/>
                        </a:rPr>
                        <a:t> - </a:t>
                      </a: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uk-UA" sz="1400" baseline="-25000">
                          <a:effectLst/>
                        </a:rPr>
                        <a:t>пр</a:t>
                      </a:r>
                      <a:r>
                        <a:rPr lang="uk-UA" sz="1400">
                          <a:effectLst/>
                        </a:rPr>
                        <a:t>*) / </a:t>
                      </a: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uk-UA" sz="1400" baseline="-25000">
                          <a:effectLst/>
                        </a:rPr>
                        <a:t>пр</a:t>
                      </a:r>
                      <a:r>
                        <a:rPr lang="uk-UA" sz="1400">
                          <a:effectLst/>
                        </a:rPr>
                        <a:t>*, %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+26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-26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-4,2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-0,9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+3,6</a:t>
                      </a:r>
                      <a:endParaRPr lang="uk-UA" sz="14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-1,3</a:t>
                      </a:r>
                      <a:endParaRPr lang="uk-UA" sz="14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8496000" cy="297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/>
                <a:ea typeface="Calibri"/>
                <a:cs typeface="Calibri"/>
              </a:rPr>
              <a:t>Виявлення аномальних </a:t>
            </a:r>
            <a:r>
              <a:rPr lang="uk-UA" sz="3100" b="1" dirty="0" smtClean="0">
                <a:latin typeface="Times New Roman"/>
                <a:ea typeface="Calibri"/>
                <a:cs typeface="Calibri"/>
              </a:rPr>
              <a:t>значень</a:t>
            </a:r>
            <a:br>
              <a:rPr lang="uk-UA" sz="3100" b="1" dirty="0" smtClean="0">
                <a:latin typeface="Times New Roman"/>
                <a:ea typeface="Calibri"/>
                <a:cs typeface="Calibri"/>
              </a:rPr>
            </a:br>
            <a:r>
              <a:rPr lang="uk-UA" sz="3100" b="1" dirty="0" err="1" smtClean="0">
                <a:latin typeface="Times New Roman"/>
                <a:ea typeface="Calibri"/>
                <a:cs typeface="Calibri"/>
              </a:rPr>
              <a:t>напруг</a:t>
            </a:r>
            <a:r>
              <a:rPr lang="uk-UA" sz="3100" b="1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3100" b="1" dirty="0">
                <a:latin typeface="Times New Roman"/>
                <a:ea typeface="Calibri"/>
                <a:cs typeface="Calibri"/>
              </a:rPr>
              <a:t>пробою розрядного проміжку 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(емальовані проводи діаметрів (0,56; ... ; 1,80) мм; зразки типу </a:t>
            </a:r>
            <a:r>
              <a:rPr lang="uk-UA" sz="2000" b="1" u="sng" dirty="0">
                <a:latin typeface="Times New Roman"/>
                <a:ea typeface="Calibri"/>
                <a:cs typeface="Calibri"/>
              </a:rPr>
              <a:t>«скрутка»</a:t>
            </a:r>
            <a:r>
              <a:rPr lang="uk-UA" sz="2000" b="1" dirty="0">
                <a:latin typeface="Times New Roman"/>
                <a:ea typeface="Calibri"/>
                <a:cs typeface="Calibri"/>
              </a:rPr>
              <a:t>)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uk-UA" sz="2600" b="1" dirty="0">
                <a:latin typeface="Times New Roman"/>
                <a:ea typeface="Calibri"/>
                <a:cs typeface="Calibri"/>
              </a:rPr>
              <a:t>Приклад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 - емальований провід марки </a:t>
            </a:r>
            <a:r>
              <a:rPr lang="uk-UA" sz="2600" i="1" dirty="0">
                <a:latin typeface="Times New Roman"/>
                <a:ea typeface="Calibri"/>
                <a:cs typeface="Calibri"/>
              </a:rPr>
              <a:t>ПЭЭИДХ2–200–1,18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 ТУ У </a:t>
            </a:r>
            <a:r>
              <a:rPr lang="uk-UA" sz="2600" dirty="0" smtClean="0">
                <a:latin typeface="Times New Roman"/>
                <a:ea typeface="Calibri"/>
                <a:cs typeface="Calibri"/>
              </a:rPr>
              <a:t>31.3–214534.035:2005:</a:t>
            </a:r>
            <a:endParaRPr lang="uk-UA" sz="26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600" dirty="0" smtClean="0">
                <a:latin typeface="Times New Roman"/>
                <a:ea typeface="Calibri"/>
                <a:cs typeface="Calibri"/>
              </a:rPr>
              <a:t>–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у </a:t>
            </a:r>
            <a:r>
              <a:rPr lang="uk-UA" sz="2600" i="1" dirty="0">
                <a:latin typeface="Times New Roman"/>
                <a:ea typeface="Calibri"/>
                <a:cs typeface="Calibri"/>
              </a:rPr>
              <a:t>вихідному стані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600" dirty="0">
                <a:latin typeface="Times New Roman"/>
                <a:ea typeface="Calibri"/>
                <a:cs typeface="Calibri"/>
              </a:rPr>
              <a:t>– </a:t>
            </a:r>
            <a:r>
              <a:rPr lang="uk-UA" sz="2600" i="1" dirty="0">
                <a:latin typeface="Times New Roman"/>
                <a:ea typeface="Calibri"/>
                <a:cs typeface="Calibri"/>
              </a:rPr>
              <a:t>виткові елементи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у вигляді прямокутних виробів з розбірним комбінованим каркасом.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 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Напруга пробою ізоляції у </a:t>
            </a:r>
            <a:r>
              <a:rPr lang="uk-UA" sz="2200" u="sng" dirty="0">
                <a:latin typeface="Times New Roman"/>
                <a:ea typeface="Calibri"/>
                <a:cs typeface="Calibri"/>
              </a:rPr>
              <a:t>вихідному стані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(не менше 5000),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: 9200, 9800, 10000, 10600, 11200.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Напруга пробою ізоляції </a:t>
            </a:r>
            <a:r>
              <a:rPr lang="uk-UA" sz="2200" u="sng" dirty="0">
                <a:latin typeface="Times New Roman"/>
                <a:ea typeface="Calibri"/>
                <a:cs typeface="Calibri"/>
              </a:rPr>
              <a:t>після намотування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,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: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8,4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; 10,2; 10,4; 10,6; 10,6; 10,8; 11,2; 11,2; 11,4; 11,6.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Параметри нормального закону розподілу: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Ū</a:t>
            </a:r>
            <a:r>
              <a:rPr lang="en-US" sz="22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ru-RU" sz="2200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ru-RU" sz="2200" dirty="0">
                <a:latin typeface="Times New Roman"/>
                <a:ea typeface="Calibri"/>
                <a:cs typeface="Calibri"/>
              </a:rPr>
              <a:t> = 10,64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,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S</a:t>
            </a:r>
            <a:r>
              <a:rPr lang="en-US" sz="22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ru-RU" sz="2200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ru-RU" sz="2200" dirty="0">
                <a:latin typeface="Times New Roman"/>
                <a:ea typeface="Calibri"/>
                <a:cs typeface="Calibri"/>
              </a:rPr>
              <a:t> = 0,91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endParaRPr lang="uk-UA" sz="2200" b="1" dirty="0" smtClean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200" b="1" dirty="0" smtClean="0">
                <a:latin typeface="Times New Roman"/>
                <a:ea typeface="Calibri"/>
                <a:cs typeface="Calibri"/>
              </a:rPr>
              <a:t>Критерій </a:t>
            </a:r>
            <a:r>
              <a:rPr lang="uk-UA" sz="2200" b="1" dirty="0" err="1">
                <a:latin typeface="Times New Roman"/>
                <a:ea typeface="Calibri"/>
                <a:cs typeface="Calibri"/>
              </a:rPr>
              <a:t>Ґраббса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згідно методики ГОСТ Р ИСО 5725–2–2002: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– двостороння ймовірність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γ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= 0,95;  коефіцієнт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G</a:t>
            </a:r>
            <a:r>
              <a:rPr lang="uk-UA" sz="2200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=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2,29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при </a:t>
            </a:r>
            <a:r>
              <a:rPr lang="en-US" sz="2200" b="1" i="1" dirty="0">
                <a:latin typeface="Times New Roman"/>
                <a:ea typeface="Calibri"/>
                <a:cs typeface="Calibri"/>
              </a:rPr>
              <a:t>n</a:t>
            </a:r>
            <a:r>
              <a:rPr lang="uk-UA" sz="2200" b="1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 = 10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 шт. зразків;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– коефіцієнти розкиду крайніх значень вибірки (8,4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та 11,6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) рівні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: </a:t>
            </a:r>
            <a:endParaRPr lang="uk-UA" sz="22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Значення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U</a:t>
            </a:r>
            <a:r>
              <a:rPr lang="uk-UA" sz="2200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= 8,4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є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аномальним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.</a:t>
            </a:r>
          </a:p>
          <a:p>
            <a:pPr marL="107315" indent="0" algn="just">
              <a:spcAft>
                <a:spcPts val="0"/>
              </a:spcAft>
              <a:buNone/>
            </a:pPr>
            <a:endParaRPr lang="uk-UA" sz="1800" dirty="0" smtClean="0">
              <a:latin typeface="Times New Roman"/>
              <a:ea typeface="Calibri"/>
              <a:cs typeface="Calibri"/>
            </a:endParaRPr>
          </a:p>
          <a:p>
            <a:pPr marL="107315" indent="0" algn="just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   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Напруга 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пробою ізоляції </a:t>
            </a:r>
            <a:r>
              <a:rPr lang="uk-UA" sz="2200" u="sng" dirty="0">
                <a:latin typeface="Times New Roman"/>
                <a:ea typeface="Calibri"/>
                <a:cs typeface="Calibri"/>
              </a:rPr>
              <a:t>після намотування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повторної подвійної вибірки,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: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6,2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;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8,4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; 9,2; 9,4; 9,4; 9,8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;</a:t>
            </a:r>
          </a:p>
          <a:p>
            <a:pPr marL="107315" indent="0" algn="just">
              <a:spcAft>
                <a:spcPts val="0"/>
              </a:spcAft>
              <a:buNone/>
            </a:pPr>
            <a:r>
              <a:rPr lang="uk-UA" sz="2200" dirty="0" smtClean="0">
                <a:latin typeface="Times New Roman"/>
                <a:ea typeface="Calibri"/>
                <a:cs typeface="Calibri"/>
              </a:rPr>
              <a:t>                                                    10,0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; 10,0; 10,2; 10,4; 10,6; 10,8; 10,8; 11,0; 11,2; 11,2; 11,4; 11,6; 11,6; 12,0.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Параметри нормального закону розподілу: 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Ū</a:t>
            </a:r>
            <a:r>
              <a:rPr lang="en-US" sz="22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uk-UA" sz="2200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= 10,26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,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S</a:t>
            </a:r>
            <a:r>
              <a:rPr lang="en-US" sz="22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uk-UA" sz="2200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= 1,44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b="1" dirty="0">
                <a:latin typeface="Times New Roman"/>
                <a:ea typeface="Calibri"/>
                <a:cs typeface="Calibri"/>
              </a:rPr>
              <a:t>Критерій </a:t>
            </a:r>
            <a:r>
              <a:rPr lang="uk-UA" sz="2200" b="1" dirty="0" err="1">
                <a:latin typeface="Times New Roman"/>
                <a:ea typeface="Calibri"/>
                <a:cs typeface="Calibri"/>
              </a:rPr>
              <a:t>Ґраббса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– коефіцієнт </a:t>
            </a:r>
            <a:r>
              <a:rPr lang="en-US" sz="2200" i="1" dirty="0">
                <a:latin typeface="Times New Roman"/>
                <a:ea typeface="Calibri"/>
                <a:cs typeface="Calibri"/>
              </a:rPr>
              <a:t>G</a:t>
            </a:r>
            <a:r>
              <a:rPr lang="uk-UA" sz="2200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 = </a:t>
            </a:r>
            <a:r>
              <a:rPr lang="uk-UA" sz="2200" b="1" i="1" dirty="0">
                <a:latin typeface="Times New Roman"/>
                <a:ea typeface="Calibri"/>
                <a:cs typeface="Calibri"/>
              </a:rPr>
              <a:t>2,709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 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при </a:t>
            </a:r>
            <a:r>
              <a:rPr lang="en-US" sz="2200" b="1" i="1" dirty="0">
                <a:latin typeface="Times New Roman"/>
                <a:ea typeface="Calibri"/>
                <a:cs typeface="Calibri"/>
              </a:rPr>
              <a:t>n</a:t>
            </a:r>
            <a:r>
              <a:rPr lang="uk-UA" sz="2200" b="1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 = 20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 шт. зразків;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– коефіцієнти розкиду крайніх значень вибірки (6,2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та 12,0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) рівні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:  </a:t>
            </a:r>
            <a:endParaRPr lang="uk-UA" sz="2200" dirty="0">
              <a:latin typeface="Times New Roman"/>
              <a:ea typeface="Calibri"/>
              <a:cs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 smtClean="0">
                <a:latin typeface="Times New Roman"/>
                <a:ea typeface="Calibri"/>
                <a:cs typeface="Calibri"/>
              </a:rPr>
              <a:t>Значення </a:t>
            </a:r>
            <a:r>
              <a:rPr lang="en-US" sz="2200" i="1" dirty="0" smtClean="0">
                <a:latin typeface="Times New Roman"/>
                <a:ea typeface="Calibri"/>
                <a:cs typeface="Calibri"/>
              </a:rPr>
              <a:t>U</a:t>
            </a:r>
            <a:r>
              <a:rPr lang="uk-UA" sz="2200" i="1" baseline="-25000" dirty="0" smtClean="0">
                <a:latin typeface="Times New Roman"/>
                <a:ea typeface="Calibri"/>
                <a:cs typeface="Calibri"/>
              </a:rPr>
              <a:t>2</a:t>
            </a:r>
            <a:r>
              <a:rPr lang="uk-UA" sz="22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= 6,2 </a:t>
            </a:r>
            <a:r>
              <a:rPr lang="uk-UA" sz="2200" i="1" dirty="0">
                <a:latin typeface="Times New Roman"/>
                <a:ea typeface="Calibri"/>
                <a:cs typeface="Calibri"/>
              </a:rPr>
              <a:t>кВ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 є </a:t>
            </a:r>
            <a:r>
              <a:rPr lang="uk-UA" sz="2200" b="1" dirty="0">
                <a:latin typeface="Times New Roman"/>
                <a:ea typeface="Calibri"/>
                <a:cs typeface="Calibri"/>
              </a:rPr>
              <a:t>аномальним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200" dirty="0">
                <a:latin typeface="Times New Roman"/>
                <a:ea typeface="Calibri"/>
                <a:cs typeface="Calibri"/>
              </a:rPr>
              <a:t> 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600" b="1" dirty="0">
                <a:latin typeface="Times New Roman"/>
                <a:ea typeface="Calibri"/>
                <a:cs typeface="Calibri"/>
              </a:rPr>
              <a:t>Висновок: 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необхідне додаткове дослідження через </a:t>
            </a:r>
            <a:r>
              <a:rPr lang="uk-UA" sz="2600" i="1" dirty="0">
                <a:latin typeface="Times New Roman"/>
                <a:ea typeface="Calibri"/>
                <a:cs typeface="Calibri"/>
              </a:rPr>
              <a:t>обмеженість</a:t>
            </a:r>
            <a:r>
              <a:rPr lang="uk-UA" sz="2600" dirty="0">
                <a:latin typeface="Times New Roman"/>
                <a:ea typeface="Calibri"/>
                <a:cs typeface="Calibri"/>
              </a:rPr>
              <a:t> об’ємів вибірок</a:t>
            </a:r>
            <a:r>
              <a:rPr lang="uk-UA" sz="2200" dirty="0">
                <a:latin typeface="Times New Roman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8</a:t>
            </a:fld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97" y="3497428"/>
            <a:ext cx="98218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2305"/>
            <a:ext cx="98218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/>
                <a:ea typeface="Calibri"/>
                <a:cs typeface="Calibri"/>
              </a:rPr>
              <a:t>Виявлення аномальних значень </a:t>
            </a:r>
            <a:r>
              <a:rPr lang="uk-UA" sz="3100" b="1" dirty="0" err="1">
                <a:latin typeface="Times New Roman"/>
                <a:ea typeface="Calibri"/>
                <a:cs typeface="Calibri"/>
              </a:rPr>
              <a:t>напруг</a:t>
            </a:r>
            <a:r>
              <a:rPr lang="uk-UA" sz="3100" b="1" dirty="0">
                <a:latin typeface="Times New Roman"/>
                <a:ea typeface="Calibri"/>
                <a:cs typeface="Calibri"/>
              </a:rPr>
              <a:t> пробою розрядного проміжку 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r>
              <a:rPr lang="uk-UA" sz="2000" b="1" dirty="0">
                <a:latin typeface="Times New Roman"/>
                <a:ea typeface="Calibri"/>
                <a:cs typeface="Calibri"/>
              </a:rPr>
              <a:t>(продовження; додаткове дослідження)</a:t>
            </a:r>
            <a:r>
              <a:rPr lang="uk-UA" sz="2000" dirty="0">
                <a:latin typeface="Times New Roman"/>
                <a:ea typeface="Calibri"/>
                <a:cs typeface="Calibri"/>
              </a:rPr>
              <a:t/>
            </a:r>
            <a:br>
              <a:rPr lang="uk-UA" sz="2000" dirty="0">
                <a:latin typeface="Times New Roman"/>
                <a:ea typeface="Calibri"/>
                <a:cs typeface="Calibri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400600"/>
          </a:xfrm>
        </p:spPr>
        <p:txBody>
          <a:bodyPr>
            <a:normAutofit fontScale="92500"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Критерій </a:t>
            </a:r>
            <a:r>
              <a:rPr lang="uk-UA" sz="1800" b="1" dirty="0" err="1">
                <a:latin typeface="Times New Roman"/>
                <a:ea typeface="Calibri"/>
                <a:cs typeface="Calibri"/>
              </a:rPr>
              <a:t>Ст’юдента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(</a:t>
            </a:r>
            <a:r>
              <a:rPr lang="en-US" sz="1800" i="1" dirty="0">
                <a:latin typeface="Times New Roman"/>
                <a:ea typeface="Calibri"/>
                <a:cs typeface="Calibri"/>
              </a:rPr>
              <a:t>t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критерій) - перевірка </a:t>
            </a:r>
            <a:r>
              <a:rPr lang="uk-UA" sz="1800" u="sng" dirty="0">
                <a:latin typeface="Times New Roman"/>
                <a:ea typeface="Calibri"/>
                <a:cs typeface="Calibri"/>
              </a:rPr>
              <a:t>зміщення середніх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арифметичних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                                    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значень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.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Оскільки</a:t>
            </a:r>
            <a:r>
              <a:rPr lang="en-US" sz="1800" dirty="0" smtClean="0">
                <a:latin typeface="Times New Roman"/>
                <a:ea typeface="Calibri"/>
                <a:cs typeface="Calibri"/>
              </a:rPr>
              <a:t>: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 </a:t>
            </a:r>
          </a:p>
          <a:p>
            <a:pPr marL="6286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вибіркові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середні</a:t>
            </a:r>
            <a:r>
              <a:rPr lang="uk-UA" sz="1800" i="1" dirty="0">
                <a:latin typeface="Times New Roman"/>
                <a:ea typeface="Calibri"/>
                <a:cs typeface="Calibri"/>
              </a:rPr>
              <a:t> Ū</a:t>
            </a:r>
            <a:r>
              <a:rPr lang="en-US" sz="18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uk-UA" sz="1800" i="1" baseline="-25000" dirty="0">
                <a:latin typeface="Times New Roman"/>
                <a:ea typeface="Calibri"/>
                <a:cs typeface="Calibri"/>
              </a:rPr>
              <a:t>1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та </a:t>
            </a:r>
            <a:r>
              <a:rPr lang="uk-UA" sz="1800" i="1" dirty="0">
                <a:latin typeface="Times New Roman"/>
                <a:ea typeface="Calibri"/>
                <a:cs typeface="Calibri"/>
              </a:rPr>
              <a:t>Ū</a:t>
            </a:r>
            <a:r>
              <a:rPr lang="en-US" sz="1800" i="1" baseline="-25000" dirty="0">
                <a:latin typeface="Times New Roman"/>
                <a:ea typeface="Calibri"/>
                <a:cs typeface="Calibri"/>
              </a:rPr>
              <a:t>n</a:t>
            </a:r>
            <a:r>
              <a:rPr lang="uk-UA" sz="1800" i="1" baseline="-25000" dirty="0">
                <a:latin typeface="Times New Roman"/>
                <a:ea typeface="Calibri"/>
                <a:cs typeface="Calibri"/>
              </a:rPr>
              <a:t>2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різняться неістотно;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marL="6286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обидві вибірки отримані з однієї генеральної сукупності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випадкової  величини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напруги пробою.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Критерій Крамера–</a:t>
            </a:r>
            <a:r>
              <a:rPr lang="uk-UA" sz="1800" b="1" dirty="0" err="1">
                <a:latin typeface="Times New Roman"/>
                <a:ea typeface="Calibri"/>
                <a:cs typeface="Calibri"/>
              </a:rPr>
              <a:t>Велча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(</a:t>
            </a:r>
            <a:r>
              <a:rPr lang="uk-UA" sz="1800" i="1" dirty="0">
                <a:latin typeface="Times New Roman"/>
                <a:ea typeface="Calibri"/>
                <a:cs typeface="Calibri"/>
              </a:rPr>
              <a:t>Т–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критерій) - перевірка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однорідності середніх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                                     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арифметичних значень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в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умовах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обмеженості  вибірок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: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Оскільки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: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600" dirty="0" smtClean="0">
                <a:latin typeface="Times New Roman"/>
                <a:ea typeface="Calibri"/>
                <a:cs typeface="Calibri"/>
              </a:rPr>
              <a:t>                                 </a:t>
            </a:r>
          </a:p>
          <a:p>
            <a:pPr marL="6286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обидві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вибірки однорідні.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Критерій Фішера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(</a:t>
            </a:r>
            <a:r>
              <a:rPr lang="uk-UA" sz="1800" i="1" dirty="0">
                <a:latin typeface="Times New Roman"/>
                <a:ea typeface="Calibri"/>
                <a:cs typeface="Calibri"/>
              </a:rPr>
              <a:t>F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критерій) - допустимість </a:t>
            </a:r>
            <a:r>
              <a:rPr lang="uk-UA" sz="1800" u="sng" dirty="0">
                <a:latin typeface="Times New Roman"/>
                <a:ea typeface="Calibri"/>
                <a:cs typeface="Calibri"/>
              </a:rPr>
              <a:t>розкиду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середньоквадратичних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                                    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відхилень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з врахуванням аномальних значень </a:t>
            </a:r>
            <a:r>
              <a:rPr lang="uk-UA" sz="1800" dirty="0" err="1" smtClean="0">
                <a:latin typeface="Times New Roman"/>
                <a:ea typeface="Calibri"/>
                <a:cs typeface="Calibri"/>
              </a:rPr>
              <a:t>напруг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пробою: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Оскільки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: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 0,396 ≤ </a:t>
            </a:r>
            <a:r>
              <a:rPr lang="en-US" sz="1600" i="1" dirty="0">
                <a:latin typeface="Times New Roman"/>
                <a:ea typeface="Calibri"/>
                <a:cs typeface="Calibri"/>
              </a:rPr>
              <a:t>F</a:t>
            </a:r>
            <a:r>
              <a:rPr lang="en-US" sz="1600" dirty="0">
                <a:latin typeface="Times New Roman"/>
                <a:ea typeface="Calibri"/>
                <a:cs typeface="Calibri"/>
              </a:rPr>
              <a:t> =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2,504 ≤ 2,908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 </a:t>
            </a:r>
          </a:p>
          <a:p>
            <a:pPr marL="6286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заміри </a:t>
            </a:r>
            <a:r>
              <a:rPr lang="uk-UA" sz="1800" dirty="0" err="1">
                <a:latin typeface="Times New Roman"/>
                <a:ea typeface="Calibri"/>
                <a:cs typeface="Calibri"/>
              </a:rPr>
              <a:t>напруг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пробою </a:t>
            </a:r>
            <a:r>
              <a:rPr lang="uk-UA" sz="1800" dirty="0" err="1">
                <a:latin typeface="Times New Roman"/>
                <a:ea typeface="Calibri"/>
                <a:cs typeface="Calibri"/>
              </a:rPr>
              <a:t>рівноточні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і позбавлені систематичної похибки.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1800" b="1" dirty="0">
                <a:latin typeface="Times New Roman"/>
                <a:ea typeface="Calibri"/>
                <a:cs typeface="Calibri"/>
              </a:rPr>
              <a:t>Ранговий непараметричний критерій </a:t>
            </a:r>
            <a:r>
              <a:rPr lang="uk-UA" sz="1800" b="1" dirty="0" err="1">
                <a:latin typeface="Times New Roman"/>
                <a:ea typeface="Calibri"/>
                <a:cs typeface="Calibri"/>
              </a:rPr>
              <a:t>Вілкоксона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(</a:t>
            </a:r>
            <a:r>
              <a:rPr lang="uk-UA" sz="1800" i="1" dirty="0">
                <a:latin typeface="Times New Roman"/>
                <a:ea typeface="Calibri"/>
                <a:cs typeface="Calibri"/>
              </a:rPr>
              <a:t>Т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 - критерій)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- підтвердження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                                       </a:t>
            </a:r>
            <a:r>
              <a:rPr lang="uk-UA" sz="1800" u="sng" dirty="0" smtClean="0">
                <a:latin typeface="Times New Roman"/>
                <a:ea typeface="Calibri"/>
                <a:cs typeface="Calibri"/>
              </a:rPr>
              <a:t>закономірності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відхилення від нормального </a:t>
            </a:r>
            <a:r>
              <a:rPr lang="uk-UA" sz="1800" dirty="0" smtClean="0">
                <a:latin typeface="Times New Roman"/>
                <a:ea typeface="Calibri"/>
                <a:cs typeface="Calibri"/>
              </a:rPr>
              <a:t>закону: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Оскільки:</a:t>
            </a:r>
          </a:p>
          <a:p>
            <a:pPr marL="6286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800" dirty="0" smtClean="0">
                <a:latin typeface="Times New Roman"/>
                <a:ea typeface="Calibri"/>
                <a:cs typeface="Calibri"/>
              </a:rPr>
              <a:t>наявна однорідність 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обох вибірок, </a:t>
            </a:r>
            <a:r>
              <a:rPr lang="uk-UA" sz="1800" b="1" dirty="0">
                <a:latin typeface="Times New Roman"/>
                <a:ea typeface="Calibri"/>
                <a:cs typeface="Calibri"/>
              </a:rPr>
              <a:t>відмінних від нормального закону</a:t>
            </a:r>
            <a:r>
              <a:rPr lang="uk-UA" sz="1800" dirty="0">
                <a:latin typeface="Times New Roman"/>
                <a:ea typeface="Calibri"/>
                <a:cs typeface="Calibri"/>
              </a:rPr>
              <a:t>.</a:t>
            </a:r>
            <a:endParaRPr lang="uk-UA" sz="1600" dirty="0"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9</a:t>
            </a:fld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263366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91" y="3573016"/>
            <a:ext cx="982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98282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65405"/>
            <a:ext cx="98282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2080</TotalTime>
  <Words>661</Words>
  <Application>Microsoft Office PowerPoint</Application>
  <PresentationFormat>Екран (4:3)</PresentationFormat>
  <Paragraphs>218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ДОСЛІДЖЕННЯ МОДЕЛІ ДЕФЕКТНОСТІ ПРИ СТАРІННІ ІЗОЛЯЦІЇ ЕМАЛЬОВАНИХ НАМОТУВАЛЬНИХ ПРОВОДІВ </vt:lpstr>
      <vt:lpstr>Мета і задачі дослідження</vt:lpstr>
      <vt:lpstr>Методики стандартних випробувань напругою ізоляції емальованих проводів</vt:lpstr>
      <vt:lpstr>Оцінювання стандартної методики випробувань (емальовані проводи діаметрів (0,30; ... ; 0,71) мм; зразки типу «скрутка») </vt:lpstr>
      <vt:lpstr>Залежності пробивної напруги ізоляції  від довжини розрядного проміжку  (емальовані проводи діаметрів (0,56; ... ; 1,80) мм; зразки типу «скрутка») </vt:lpstr>
      <vt:lpstr>Статистична поліноміальна модель  напруги пробою розрядного проміжку  (емальовані проводи діаметрів (0,56; ... ; 1,80) мм; зразки типу «скрутка») </vt:lpstr>
      <vt:lpstr>Модель залежності напруги пробою  від довжини розрядного проміжку (емальпровід ПЕТ 155–0,56; зразки типу «скрутка»  з нанесеними штучно дефектами) </vt:lpstr>
      <vt:lpstr>Виявлення аномальних значень напруг пробою розрядного проміжку  (емальовані проводи діаметрів (0,56; ... ; 1,80) мм; зразки типу «скрутка») </vt:lpstr>
      <vt:lpstr>Виявлення аномальних значень напруг пробою розрядного проміжку  (продовження; додаткове дослідження) </vt:lpstr>
      <vt:lpstr>Оцінювання поздовжньої неоднорідності емальпроводу методом «суцільного контакту» (Методика - згідно Патенту №54560 «Спосіб оцінки ступеня дефектності ізоляції емальпроводів») </vt:lpstr>
      <vt:lpstr>Інструментальне виконання методу випробування створенням «суцільного контакту» (Методика - згідно Патенту на винахід №54560 «Спосіб оцінки ступеня дефектності ізоляції емальпроводів») </vt:lpstr>
      <vt:lpstr>Відбір «викидів» розподілів випадкових величин, отриманих при випробуваннях ізоляції емальпроводів методом «суцільного контакту» </vt:lpstr>
      <vt:lpstr> Відбір «викидів» розподілів випадкових величин (продовження) </vt:lpstr>
      <vt:lpstr>Ефективність методу «суцільного контакту»</vt:lpstr>
      <vt:lpstr>Висновки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ДЕФЕКТНОСТІ ІЗОЛЯЦІЇ ЕМАЛЬОВАНИХ ОБМОТУВАЛЬНИХ ПРОВОДІВ МЕТОДАМИ  МАТЕМАТИЧНОГО МОДЕЛЮВАННЯ</dc:title>
  <dc:creator>Sara Yasmeen (Wipro Technologies)</dc:creator>
  <cp:lastModifiedBy>Олександр</cp:lastModifiedBy>
  <cp:revision>40</cp:revision>
  <dcterms:created xsi:type="dcterms:W3CDTF">2010-02-23T11:30:32Z</dcterms:created>
  <dcterms:modified xsi:type="dcterms:W3CDTF">2018-06-20T10:50:02Z</dcterms:modified>
</cp:coreProperties>
</file>